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3.xml"/>
  <Override ContentType="application/vnd.openxmlformats-officedocument.drawingml.chart+xml" PartName="/ppt/charts/chart8.xml"/>
  <Override ContentType="application/vnd.openxmlformats-officedocument.drawingml.chart+xml" PartName="/ppt/charts/chart9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1.xml"/>
  <Override ContentType="application/vnd.openxmlformats-officedocument.drawingml.chart+xml" PartName="/ppt/charts/chart1.xml"/>
  <Override ContentType="application/vnd.openxmlformats-officedocument.drawingml.chart+xml" PartName="/ppt/charts/chart10.xml"/>
  <Override ContentType="application/vnd.openxmlformats-officedocument.drawingml.chart+xml" PartName="/ppt/charts/chart1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6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y="6858000" cx="9144000"/>
  <p:notesSz cx="6858000" cy="9144000"/>
  <p:embeddedFontLst>
    <p:embeddedFont>
      <p:font typeface="Belleza"/>
      <p:regular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0" roundtripDataSignature="AMtx7mjzQNWD4u8AhpGndg3XeJ6XSiG3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font" Target="fonts/Belleza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1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2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Lbls>
            <c:dLbl>
              <c:idx val="0"/>
              <c:layout>
                <c:manualLayout>
                  <c:x val="-0.19856299212598399"/>
                  <c:y val="0.1549067231980620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7B-5B44-90CD-FE5C8858D5BD}"/>
                </c:ext>
              </c:extLst>
            </c:dLbl>
            <c:dLbl>
              <c:idx val="1"/>
              <c:layout>
                <c:manualLayout>
                  <c:x val="-0.108137795275591"/>
                  <c:y val="-0.11381556783014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7B-5B44-90CD-FE5C8858D5BD}"/>
                </c:ext>
              </c:extLst>
            </c:dLbl>
            <c:dLbl>
              <c:idx val="2"/>
              <c:layout>
                <c:manualLayout>
                  <c:x val="-1.63252207110475E-2"/>
                  <c:y val="-7.4626865671641798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7B-5B44-90CD-FE5C8858D5BD}"/>
                </c:ext>
              </c:extLst>
            </c:dLbl>
            <c:dLbl>
              <c:idx val="3"/>
              <c:layout>
                <c:manualLayout>
                  <c:x val="0.17952040085898399"/>
                  <c:y val="-6.538038155678299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7B-5B44-90CD-FE5C8858D5BD}"/>
                </c:ext>
              </c:extLst>
            </c:dLbl>
            <c:dLbl>
              <c:idx val="4"/>
              <c:layout>
                <c:manualLayout>
                  <c:x val="-5.8739441660701497E-2"/>
                  <c:y val="0.178647118737023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7B-5B44-90CD-FE5C8858D5BD}"/>
                </c:ext>
              </c:extLst>
            </c:dLbl>
            <c:dLbl>
              <c:idx val="5"/>
              <c:layout>
                <c:manualLayout>
                  <c:x val="-0.14159568122166499"/>
                  <c:y val="0.12185940376855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7B-5B44-90CD-FE5C8858D5BD}"/>
                </c:ext>
              </c:extLst>
            </c:dLbl>
            <c:dLbl>
              <c:idx val="6"/>
              <c:layout>
                <c:manualLayout>
                  <c:x val="-0.17212013839179199"/>
                  <c:y val="6.427057625259520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7B-5B44-90CD-FE5C8858D5BD}"/>
                </c:ext>
              </c:extLst>
            </c:dLbl>
            <c:dLbl>
              <c:idx val="7"/>
              <c:layout>
                <c:manualLayout>
                  <c:x val="-0.18448616082080599"/>
                  <c:y val="4.579601990049750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7B-5B44-90CD-FE5C8858D5BD}"/>
                </c:ext>
              </c:extLst>
            </c:dLbl>
            <c:dLbl>
              <c:idx val="8"/>
              <c:layout>
                <c:manualLayout>
                  <c:x val="-0.12535790980672901"/>
                  <c:y val="-4.228855721393030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7B-5B44-90CD-FE5C8858D5BD}"/>
                </c:ext>
              </c:extLst>
            </c:dLbl>
            <c:dLbl>
              <c:idx val="9"/>
              <c:layout>
                <c:manualLayout>
                  <c:x val="7.8511095204009101E-3"/>
                  <c:y val="-5.795902377874410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7B-5B44-90CD-FE5C8858D5BD}"/>
                </c:ext>
              </c:extLst>
            </c:dLbl>
            <c:dLbl>
              <c:idx val="10"/>
              <c:layout>
                <c:manualLayout>
                  <c:x val="0.19187091386304"/>
                  <c:y val="-2.869824107807419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7B-5B44-90CD-FE5C8858D5BD}"/>
                </c:ext>
              </c:extLst>
            </c:dLbl>
            <c:dLbl>
              <c:idx val="11"/>
              <c:layout>
                <c:manualLayout>
                  <c:x val="7.4229241231209706E-2"/>
                  <c:y val="0.163691500100948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7B-5B44-90CD-FE5C8858D5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Local/Interregional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7B-5B44-90CD-FE5C8858D5BD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181-A246-88C3-46DAE650AFE2}"/>
              </c:ext>
            </c:extLst>
          </c:dPt>
          <c:dPt>
            <c:idx val="1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181-A246-88C3-46DAE650AFE2}"/>
              </c:ext>
            </c:extLst>
          </c:dPt>
          <c:dPt>
            <c:idx val="2"/>
            <c:bubble3D val="0"/>
            <c:explosion val="28"/>
            <c:spPr>
              <a:ln w="38100" cmpd="sng"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181-A246-88C3-46DAE650AFE2}"/>
              </c:ext>
            </c:extLst>
          </c:dPt>
          <c:dPt>
            <c:idx val="5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181-A246-88C3-46DAE650AFE2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81-A246-88C3-46DAE650A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48A-AB45-BAB6-BCC97C2FF348}"/>
              </c:ext>
            </c:extLst>
          </c:dPt>
          <c:dPt>
            <c:idx val="1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48A-AB45-BAB6-BCC97C2FF348}"/>
              </c:ext>
            </c:extLst>
          </c:dPt>
          <c:dPt>
            <c:idx val="5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48A-AB45-BAB6-BCC97C2FF348}"/>
              </c:ext>
            </c:extLst>
          </c:dPt>
          <c:dPt>
            <c:idx val="6"/>
            <c:bubble3D val="0"/>
            <c:explosion val="24"/>
            <c:spPr>
              <a:ln w="38100" cmpd="sng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48A-AB45-BAB6-BCC97C2FF348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8A-AB45-BAB6-BCC97C2FF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A3F-9349-B77E-82A9182348E9}"/>
              </c:ext>
            </c:extLst>
          </c:dPt>
          <c:dPt>
            <c:idx val="1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A3F-9349-B77E-82A9182348E9}"/>
              </c:ext>
            </c:extLst>
          </c:dPt>
          <c:dPt>
            <c:idx val="5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CA3F-9349-B77E-82A9182348E9}"/>
              </c:ext>
            </c:extLst>
          </c:dPt>
          <c:dPt>
            <c:idx val="10"/>
            <c:bubble3D val="0"/>
            <c:explosion val="29"/>
            <c:spPr>
              <a:ln w="6350" cmpd="sng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CA3F-9349-B77E-82A9182348E9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A3F-9349-B77E-82A918234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8000"/>
            </a:solidFill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solidFill>
                <a:srgbClr val="004080"/>
              </a:solidFill>
              <a:ln w="6350" cmpd="sng">
                <a:solidFill>
                  <a:srgbClr val="40404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87B-8340-A218-D910A848F62B}"/>
              </c:ext>
            </c:extLst>
          </c:dPt>
          <c:dPt>
            <c:idx val="1"/>
            <c:bubble3D val="0"/>
            <c:spPr>
              <a:solidFill>
                <a:srgbClr val="004080"/>
              </a:solidFill>
              <a:ln w="6350" cmpd="sng">
                <a:solidFill>
                  <a:srgbClr val="40404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87B-8340-A218-D910A848F62B}"/>
              </c:ext>
            </c:extLst>
          </c:dPt>
          <c:dPt>
            <c:idx val="2"/>
            <c:bubble3D val="0"/>
            <c:spPr>
              <a:solidFill>
                <a:srgbClr val="004080"/>
              </a:solidFill>
              <a:ln w="6350" cmpd="sng">
                <a:solidFill>
                  <a:srgbClr val="40404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87B-8340-A218-D910A848F62B}"/>
              </c:ext>
            </c:extLst>
          </c:dPt>
          <c:dLbls>
            <c:dLbl>
              <c:idx val="0"/>
              <c:layout>
                <c:manualLayout>
                  <c:x val="-0.19856299212598399"/>
                  <c:y val="0.1549067231980620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7B-8340-A218-D910A848F62B}"/>
                </c:ext>
              </c:extLst>
            </c:dLbl>
            <c:dLbl>
              <c:idx val="1"/>
              <c:layout>
                <c:manualLayout>
                  <c:x val="-0.108137795275591"/>
                  <c:y val="-0.11381556783014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7B-8340-A218-D910A848F62B}"/>
                </c:ext>
              </c:extLst>
            </c:dLbl>
            <c:dLbl>
              <c:idx val="2"/>
              <c:layout>
                <c:manualLayout>
                  <c:x val="-1.63252207110475E-2"/>
                  <c:y val="-7.4626865671641798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7B-8340-A218-D910A848F62B}"/>
                </c:ext>
              </c:extLst>
            </c:dLbl>
            <c:dLbl>
              <c:idx val="3"/>
              <c:layout>
                <c:manualLayout>
                  <c:x val="0.17952040085898399"/>
                  <c:y val="-6.538038155678299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7B-8340-A218-D910A848F62B}"/>
                </c:ext>
              </c:extLst>
            </c:dLbl>
            <c:dLbl>
              <c:idx val="4"/>
              <c:layout>
                <c:manualLayout>
                  <c:x val="-5.8739441660701497E-2"/>
                  <c:y val="0.178647118737023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7B-8340-A218-D910A848F62B}"/>
                </c:ext>
              </c:extLst>
            </c:dLbl>
            <c:dLbl>
              <c:idx val="5"/>
              <c:layout>
                <c:manualLayout>
                  <c:x val="-0.14159568122166499"/>
                  <c:y val="0.12185940376855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87B-8340-A218-D910A848F62B}"/>
                </c:ext>
              </c:extLst>
            </c:dLbl>
            <c:dLbl>
              <c:idx val="6"/>
              <c:layout>
                <c:manualLayout>
                  <c:x val="-0.17212013839179199"/>
                  <c:y val="6.427057625259520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7B-8340-A218-D910A848F62B}"/>
                </c:ext>
              </c:extLst>
            </c:dLbl>
            <c:dLbl>
              <c:idx val="7"/>
              <c:layout>
                <c:manualLayout>
                  <c:x val="-0.18448616082080599"/>
                  <c:y val="4.579601990049750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87B-8340-A218-D910A848F62B}"/>
                </c:ext>
              </c:extLst>
            </c:dLbl>
            <c:dLbl>
              <c:idx val="8"/>
              <c:layout>
                <c:manualLayout>
                  <c:x val="-0.12535790980672901"/>
                  <c:y val="-4.228855721393030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87B-8340-A218-D910A848F62B}"/>
                </c:ext>
              </c:extLst>
            </c:dLbl>
            <c:dLbl>
              <c:idx val="9"/>
              <c:layout>
                <c:manualLayout>
                  <c:x val="7.8511095204009101E-3"/>
                  <c:y val="-5.795902377874410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87B-8340-A218-D910A848F62B}"/>
                </c:ext>
              </c:extLst>
            </c:dLbl>
            <c:dLbl>
              <c:idx val="10"/>
              <c:layout>
                <c:manualLayout>
                  <c:x val="0.19187091386304"/>
                  <c:y val="-2.869824107807419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87B-8340-A218-D910A848F62B}"/>
                </c:ext>
              </c:extLst>
            </c:dLbl>
            <c:dLbl>
              <c:idx val="11"/>
              <c:layout>
                <c:manualLayout>
                  <c:x val="7.4229241231209706E-2"/>
                  <c:y val="0.163691500100948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87B-8340-A218-D910A848F6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Local/Interregional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87B-8340-A218-D910A848F62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explosion val="17"/>
            <c:spPr>
              <a:ln w="76200" cmpd="sng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36C-2C4A-8543-18B4CC68A105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6C-2C4A-8543-18B4CC68A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E67-DE4E-9BF3-F6068811DE77}"/>
              </c:ext>
            </c:extLst>
          </c:dPt>
          <c:dPt>
            <c:idx val="1"/>
            <c:bubble3D val="0"/>
            <c:explosion val="19"/>
            <c:spPr>
              <a:ln w="76200" cmpd="sng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E67-DE4E-9BF3-F6068811DE77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67-DE4E-9BF3-F6068811D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2DF-DB49-BE5E-8A255ADEA4EE}"/>
              </c:ext>
            </c:extLst>
          </c:dPt>
          <c:dPt>
            <c:idx val="1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2DF-DB49-BE5E-8A255ADEA4EE}"/>
              </c:ext>
            </c:extLst>
          </c:dPt>
          <c:dPt>
            <c:idx val="5"/>
            <c:bubble3D val="0"/>
            <c:explosion val="54"/>
            <c:spPr>
              <a:ln w="38100" cmpd="sng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2DF-DB49-BE5E-8A255ADEA4EE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DF-DB49-BE5E-8A255ADEA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710-674A-BED1-1CD1100563AE}"/>
              </c:ext>
            </c:extLst>
          </c:dPt>
          <c:dPt>
            <c:idx val="1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710-674A-BED1-1CD1100563AE}"/>
              </c:ext>
            </c:extLst>
          </c:dPt>
          <c:dPt>
            <c:idx val="5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710-674A-BED1-1CD1100563AE}"/>
              </c:ext>
            </c:extLst>
          </c:dPt>
          <c:dPt>
            <c:idx val="9"/>
            <c:bubble3D val="0"/>
            <c:explosion val="35"/>
            <c:spPr>
              <a:ln w="9525" cmpd="sng"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710-674A-BED1-1CD1100563AE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10-674A-BED1-1CD110056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778-E143-AB03-534E7E2AB69B}"/>
              </c:ext>
            </c:extLst>
          </c:dPt>
          <c:dPt>
            <c:idx val="1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778-E143-AB03-534E7E2AB69B}"/>
              </c:ext>
            </c:extLst>
          </c:dPt>
          <c:dPt>
            <c:idx val="5"/>
            <c:bubble3D val="0"/>
            <c:spPr>
              <a:ln w="9525" cmpd="sng">
                <a:solidFill>
                  <a:srgbClr val="40404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778-E143-AB03-534E7E2AB69B}"/>
              </c:ext>
            </c:extLst>
          </c:dPt>
          <c:dPt>
            <c:idx val="8"/>
            <c:bubble3D val="0"/>
            <c:explosion val="30"/>
            <c:spPr>
              <a:ln w="38100" cmpd="sng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8778-E143-AB03-534E7E2AB69B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78-E143-AB03-534E7E2AB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31A-E949-B54D-6CE425E877FB}"/>
              </c:ext>
            </c:extLst>
          </c:dPt>
          <c:dPt>
            <c:idx val="1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31A-E949-B54D-6CE425E877FB}"/>
              </c:ext>
            </c:extLst>
          </c:dPt>
          <c:dPt>
            <c:idx val="5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31A-E949-B54D-6CE425E877FB}"/>
              </c:ext>
            </c:extLst>
          </c:dPt>
          <c:dPt>
            <c:idx val="7"/>
            <c:bubble3D val="0"/>
            <c:explosion val="36"/>
            <c:spPr>
              <a:ln w="38100" cmpd="sng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31A-E949-B54D-6CE425E877FB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1A-E949-B54D-6CE425E87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95072774993999"/>
          <c:y val="0.13685887341005501"/>
          <c:w val="0.51856072536387499"/>
          <c:h val="0.863141126589945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 cmpd="sng">
              <a:solidFill>
                <a:srgbClr val="404040"/>
              </a:solidFill>
            </a:ln>
          </c:spPr>
          <c:dPt>
            <c:idx val="0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7CD-D343-B49D-A22EDCFBB62E}"/>
              </c:ext>
            </c:extLst>
          </c:dPt>
          <c:dPt>
            <c:idx val="1"/>
            <c:bubble3D val="0"/>
            <c:spPr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7CD-D343-B49D-A22EDCFBB62E}"/>
              </c:ext>
            </c:extLst>
          </c:dPt>
          <c:dPt>
            <c:idx val="4"/>
            <c:bubble3D val="0"/>
            <c:explosion val="31"/>
            <c:spPr>
              <a:ln w="38100" cmpd="sng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7CD-D343-B49D-A22EDCFBB62E}"/>
              </c:ext>
            </c:extLst>
          </c:dPt>
          <c:dPt>
            <c:idx val="5"/>
            <c:bubble3D val="0"/>
            <c:spPr>
              <a:ln w="9525" cmpd="sng">
                <a:solidFill>
                  <a:srgbClr val="40404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7CD-D343-B49D-A22EDCFBB62E}"/>
              </c:ext>
            </c:extLst>
          </c:dPt>
          <c:cat>
            <c:strRef>
              <c:f>Sheet1!$A$2:$A$13</c:f>
              <c:strCache>
                <c:ptCount val="12"/>
                <c:pt idx="0">
                  <c:v>State Highway Repair</c:v>
                </c:pt>
                <c:pt idx="1">
                  <c:v>Local Street Repair</c:v>
                </c:pt>
                <c:pt idx="2">
                  <c:v>Transit Operations</c:v>
                </c:pt>
                <c:pt idx="3">
                  <c:v>Local Capital (STIP)</c:v>
                </c:pt>
                <c:pt idx="4">
                  <c:v>Transit &amp; Rail Capital</c:v>
                </c:pt>
                <c:pt idx="5">
                  <c:v>Active Transportation</c:v>
                </c:pt>
                <c:pt idx="6">
                  <c:v>Trade Corridors</c:v>
                </c:pt>
                <c:pt idx="7">
                  <c:v>Congested Corridors</c:v>
                </c:pt>
                <c:pt idx="8">
                  <c:v>Local Partnership</c:v>
                </c:pt>
                <c:pt idx="9">
                  <c:v>Local Planning</c:v>
                </c:pt>
                <c:pt idx="10">
                  <c:v>Workforce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1900</c:v>
                </c:pt>
                <c:pt idx="1">
                  <c:v>1500</c:v>
                </c:pt>
                <c:pt idx="2">
                  <c:v>390</c:v>
                </c:pt>
                <c:pt idx="3">
                  <c:v>850</c:v>
                </c:pt>
                <c:pt idx="4">
                  <c:v>285</c:v>
                </c:pt>
                <c:pt idx="5">
                  <c:v>100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25</c:v>
                </c:pt>
                <c:pt idx="10">
                  <c:v>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CD-D343-B49D-A22EDCFBB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SB1 continues funding for infrastructure projects along high-volume trade corridors in California.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(Josh)</a:t>
            </a:r>
            <a:endParaRPr/>
          </a:p>
        </p:txBody>
      </p:sp>
      <p:sp>
        <p:nvSpPr>
          <p:cNvPr id="465" name="Google Shape;465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SB1 continues funding for infrastructure projects along high-volume trade corridors in California.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(Josh)</a:t>
            </a:r>
            <a:endParaRPr/>
          </a:p>
        </p:txBody>
      </p:sp>
      <p:sp>
        <p:nvSpPr>
          <p:cNvPr id="532" name="Google Shape;532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SB1 continues funding for infrastructure projects along high-volume trade corridors in California.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SB1 continues funding for infrastructure projects along high-volume trade corridors in California.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SB1 continues funding for infrastructure projects along high-volume trade corridors in California.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SB1 continues funding for infrastructure projects along high-volume trade corridors in California.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(Jeanie)</a:t>
            </a:r>
            <a:endParaRPr/>
          </a:p>
        </p:txBody>
      </p:sp>
      <p:sp>
        <p:nvSpPr>
          <p:cNvPr id="296" name="Google Shape;296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SB1 continues funding for infrastructure projects along high-volume trade corridors in California.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gif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gif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dk2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5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45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45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" name="Google Shape;22;p45"/>
          <p:cNvSpPr txBox="1"/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wentieth Century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5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4" name="Google Shape;24;p45"/>
          <p:cNvSpPr txBox="1"/>
          <p:nvPr>
            <p:ph idx="10" type="dt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5"/>
          <p:cNvSpPr txBox="1"/>
          <p:nvPr>
            <p:ph idx="11" type="ftr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5"/>
          <p:cNvSpPr txBox="1"/>
          <p:nvPr>
            <p:ph idx="12" type="sldNum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5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4" name="Google Shape;94;p55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5" name="Google Shape;95;p55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6" name="Google Shape;96;p55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7" name="Google Shape;97;p55"/>
          <p:cNvSpPr txBox="1"/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b="0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5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9" name="Google Shape;99;p55"/>
          <p:cNvSpPr txBox="1"/>
          <p:nvPr>
            <p:ph idx="10" type="dt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5"/>
          <p:cNvSpPr txBox="1"/>
          <p:nvPr>
            <p:ph idx="12" type="sldNum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55"/>
          <p:cNvSpPr txBox="1"/>
          <p:nvPr>
            <p:ph idx="11" type="ftr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5"/>
          <p:cNvSpPr/>
          <p:nvPr>
            <p:ph idx="2" type="pic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6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6"/>
          <p:cNvSpPr txBox="1"/>
          <p:nvPr>
            <p:ph idx="1" type="body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06" name="Google Shape;106;p56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6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6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7"/>
          <p:cNvSpPr txBox="1"/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7"/>
          <p:cNvSpPr txBox="1"/>
          <p:nvPr>
            <p:ph idx="1" type="body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12" name="Google Shape;112;p57"/>
          <p:cNvSpPr txBox="1"/>
          <p:nvPr>
            <p:ph idx="10" type="dt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7"/>
          <p:cNvSpPr txBox="1"/>
          <p:nvPr>
            <p:ph idx="11" type="ftr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7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5" name="Google Shape;115;p5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6" name="Google Shape;116;p57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7" name="Google Shape;117;p57"/>
          <p:cNvSpPr txBox="1"/>
          <p:nvPr>
            <p:ph idx="12" type="sldNum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8"/>
          <p:cNvSpPr txBox="1"/>
          <p:nvPr>
            <p:ph idx="1" type="body"/>
          </p:nvPr>
        </p:nvSpPr>
        <p:spPr>
          <a:xfrm>
            <a:off x="245166" y="1066800"/>
            <a:ext cx="8670234" cy="5614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9090" lvl="0" marL="457200" algn="l">
              <a:spcBef>
                <a:spcPts val="700"/>
              </a:spcBef>
              <a:spcAft>
                <a:spcPts val="0"/>
              </a:spcAft>
              <a:buSzPts val="1740"/>
              <a:buChar char="◻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indent="-344169" lvl="1" marL="914400" algn="l">
              <a:spcBef>
                <a:spcPts val="550"/>
              </a:spcBef>
              <a:spcAft>
                <a:spcPts val="0"/>
              </a:spcAft>
              <a:buSzPts val="1820"/>
              <a:buChar char="🞑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indent="-338137" lvl="2" marL="1371600" algn="l">
              <a:spcBef>
                <a:spcPts val="500"/>
              </a:spcBef>
              <a:spcAft>
                <a:spcPts val="0"/>
              </a:spcAft>
              <a:buSzPts val="1725"/>
              <a:buChar char="■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indent="-323850" lvl="3" marL="1828800" algn="l">
              <a:spcBef>
                <a:spcPts val="400"/>
              </a:spcBef>
              <a:spcAft>
                <a:spcPts val="0"/>
              </a:spcAft>
              <a:buSzPts val="1500"/>
              <a:buChar char="■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indent="-311150" lvl="4" marL="22860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20" name="Google Shape;120;p58"/>
          <p:cNvSpPr/>
          <p:nvPr/>
        </p:nvSpPr>
        <p:spPr>
          <a:xfrm>
            <a:off x="0" y="-1"/>
            <a:ext cx="9144000" cy="79139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CBC_full_logo.gif" id="121" name="Google Shape;121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5166" y="63500"/>
            <a:ext cx="974034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8"/>
          <p:cNvSpPr/>
          <p:nvPr/>
        </p:nvSpPr>
        <p:spPr>
          <a:xfrm>
            <a:off x="0" y="-1"/>
            <a:ext cx="9144000" cy="79139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lBike logo.png" id="123" name="Google Shape;12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83" y="129874"/>
            <a:ext cx="2157395" cy="53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1"/>
          <p:cNvSpPr txBox="1"/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b="0"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1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1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1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51"/>
          <p:cNvSpPr txBox="1"/>
          <p:nvPr>
            <p:ph idx="1" type="body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39" name="Google Shape;139;p51"/>
          <p:cNvSpPr txBox="1"/>
          <p:nvPr>
            <p:ph idx="2" type="body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dk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2" name="Google Shape;142;p5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3" name="Google Shape;143;p5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4" name="Google Shape;144;p59"/>
          <p:cNvSpPr txBox="1"/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wentieth Century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9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46" name="Google Shape;146;p59"/>
          <p:cNvSpPr txBox="1"/>
          <p:nvPr>
            <p:ph idx="10" type="dt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59"/>
          <p:cNvSpPr txBox="1"/>
          <p:nvPr>
            <p:ph idx="11" type="ftr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59"/>
          <p:cNvSpPr txBox="1"/>
          <p:nvPr>
            <p:ph idx="12" type="sldNum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rgbClr val="EBDDC3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0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60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60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60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60"/>
          <p:cNvSpPr txBox="1"/>
          <p:nvPr>
            <p:ph idx="1" type="body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1"/>
          <p:cNvSpPr txBox="1"/>
          <p:nvPr>
            <p:ph idx="1" type="body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57" name="Google Shape;157;p61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8" name="Google Shape;158;p61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9" name="Google Shape;159;p6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0" name="Google Shape;160;p61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b="0" sz="44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61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61"/>
          <p:cNvSpPr txBox="1"/>
          <p:nvPr>
            <p:ph idx="12" type="sldNum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61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2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62"/>
          <p:cNvSpPr txBox="1"/>
          <p:nvPr>
            <p:ph idx="1" type="body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67" name="Google Shape;167;p62"/>
          <p:cNvSpPr txBox="1"/>
          <p:nvPr>
            <p:ph idx="2" type="body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68" name="Google Shape;168;p62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62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" name="Google Shape;170;p62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3"/>
          <p:cNvSpPr txBox="1"/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63"/>
          <p:cNvSpPr txBox="1"/>
          <p:nvPr>
            <p:ph idx="1" type="body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74" name="Google Shape;174;p63"/>
          <p:cNvSpPr txBox="1"/>
          <p:nvPr>
            <p:ph idx="2" type="body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75" name="Google Shape;175;p63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63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p63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63"/>
          <p:cNvSpPr txBox="1"/>
          <p:nvPr>
            <p:ph idx="3" type="body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79" name="Google Shape;179;p63"/>
          <p:cNvSpPr txBox="1"/>
          <p:nvPr>
            <p:ph idx="4" type="body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6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6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6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6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46"/>
          <p:cNvSpPr txBox="1"/>
          <p:nvPr>
            <p:ph idx="1" type="body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4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64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64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64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5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65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65"/>
          <p:cNvSpPr txBox="1"/>
          <p:nvPr>
            <p:ph idx="12" type="sldNum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rgbClr val="775F5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6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91" name="Google Shape;191;p66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2" name="Google Shape;192;p66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3" name="Google Shape;193;p66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4" name="Google Shape;194;p66"/>
          <p:cNvSpPr txBox="1"/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b="0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66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6" name="Google Shape;196;p66"/>
          <p:cNvSpPr txBox="1"/>
          <p:nvPr>
            <p:ph idx="10" type="dt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66"/>
          <p:cNvSpPr txBox="1"/>
          <p:nvPr>
            <p:ph idx="12" type="sldNum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66"/>
          <p:cNvSpPr txBox="1"/>
          <p:nvPr>
            <p:ph idx="11" type="ftr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66"/>
          <p:cNvSpPr/>
          <p:nvPr>
            <p:ph idx="2" type="pic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7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67"/>
          <p:cNvSpPr txBox="1"/>
          <p:nvPr>
            <p:ph idx="1" type="body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03" name="Google Shape;203;p67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67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67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8"/>
          <p:cNvSpPr txBox="1"/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68"/>
          <p:cNvSpPr txBox="1"/>
          <p:nvPr>
            <p:ph idx="1" type="body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09" name="Google Shape;209;p68"/>
          <p:cNvSpPr txBox="1"/>
          <p:nvPr>
            <p:ph idx="10" type="dt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68"/>
          <p:cNvSpPr txBox="1"/>
          <p:nvPr>
            <p:ph idx="11" type="ftr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68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2" name="Google Shape;212;p68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3" name="Google Shape;213;p6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4" name="Google Shape;214;p68"/>
          <p:cNvSpPr txBox="1"/>
          <p:nvPr>
            <p:ph idx="12" type="sldNum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/>
          <p:nvPr>
            <p:ph idx="1" type="body"/>
          </p:nvPr>
        </p:nvSpPr>
        <p:spPr>
          <a:xfrm>
            <a:off x="245166" y="1066800"/>
            <a:ext cx="8670234" cy="5614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9090" lvl="0" marL="457200" algn="l">
              <a:spcBef>
                <a:spcPts val="700"/>
              </a:spcBef>
              <a:spcAft>
                <a:spcPts val="0"/>
              </a:spcAft>
              <a:buSzPts val="1740"/>
              <a:buChar char="◻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indent="-344169" lvl="1" marL="914400" algn="l">
              <a:spcBef>
                <a:spcPts val="550"/>
              </a:spcBef>
              <a:spcAft>
                <a:spcPts val="0"/>
              </a:spcAft>
              <a:buSzPts val="1820"/>
              <a:buChar char="🞑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indent="-338137" lvl="2" marL="1371600" algn="l">
              <a:spcBef>
                <a:spcPts val="500"/>
              </a:spcBef>
              <a:spcAft>
                <a:spcPts val="0"/>
              </a:spcAft>
              <a:buSzPts val="1725"/>
              <a:buChar char="■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indent="-323850" lvl="3" marL="1828800" algn="l">
              <a:spcBef>
                <a:spcPts val="400"/>
              </a:spcBef>
              <a:spcAft>
                <a:spcPts val="0"/>
              </a:spcAft>
              <a:buSzPts val="1500"/>
              <a:buChar char="■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indent="-311150" lvl="4" marL="22860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b="1" i="0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17" name="Google Shape;217;p69"/>
          <p:cNvSpPr/>
          <p:nvPr/>
        </p:nvSpPr>
        <p:spPr>
          <a:xfrm>
            <a:off x="0" y="-1"/>
            <a:ext cx="9144000" cy="79139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CBC_full_logo.gif" id="218" name="Google Shape;218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5166" y="63500"/>
            <a:ext cx="974034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9"/>
          <p:cNvSpPr/>
          <p:nvPr/>
        </p:nvSpPr>
        <p:spPr>
          <a:xfrm>
            <a:off x="0" y="-1"/>
            <a:ext cx="9144000" cy="79139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lBike logo.png" id="220" name="Google Shape;22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83" y="129874"/>
            <a:ext cx="2157395" cy="53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7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7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7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7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8"/>
          <p:cNvSpPr txBox="1"/>
          <p:nvPr>
            <p:ph idx="1" type="body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49" name="Google Shape;49;p48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0" name="Google Shape;50;p48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1" name="Google Shape;51;p4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2" name="Google Shape;52;p48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b="0" sz="44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8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8"/>
          <p:cNvSpPr txBox="1"/>
          <p:nvPr>
            <p:ph idx="12" type="sldNum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i="0" sz="2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48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9"/>
          <p:cNvSpPr txBox="1"/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b="0"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9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9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9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49"/>
          <p:cNvSpPr txBox="1"/>
          <p:nvPr>
            <p:ph idx="1" type="body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2" name="Google Shape;62;p49"/>
          <p:cNvSpPr txBox="1"/>
          <p:nvPr>
            <p:ph idx="2" type="body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dk2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4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5" name="Google Shape;65;p44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6" name="Google Shape;66;p44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7" name="Google Shape;67;p44"/>
          <p:cNvSpPr txBox="1"/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wentieth Century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4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" name="Google Shape;69;p44"/>
          <p:cNvSpPr txBox="1"/>
          <p:nvPr>
            <p:ph idx="10" type="dt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11" type="ftr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4"/>
          <p:cNvSpPr txBox="1"/>
          <p:nvPr>
            <p:ph idx="12" type="sldNum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2"/>
          <p:cNvSpPr txBox="1"/>
          <p:nvPr>
            <p:ph idx="1" type="body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5" name="Google Shape;75;p52"/>
          <p:cNvSpPr txBox="1"/>
          <p:nvPr>
            <p:ph idx="2" type="body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6" name="Google Shape;76;p52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2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52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3"/>
          <p:cNvSpPr txBox="1"/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3"/>
          <p:cNvSpPr txBox="1"/>
          <p:nvPr>
            <p:ph idx="1" type="body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2" name="Google Shape;82;p53"/>
          <p:cNvSpPr txBox="1"/>
          <p:nvPr>
            <p:ph idx="2" type="body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3" name="Google Shape;83;p53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3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53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3"/>
          <p:cNvSpPr txBox="1"/>
          <p:nvPr>
            <p:ph idx="3" type="body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7" name="Google Shape;87;p53"/>
          <p:cNvSpPr txBox="1"/>
          <p:nvPr>
            <p:ph idx="4" type="body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4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4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4"/>
          <p:cNvSpPr txBox="1"/>
          <p:nvPr>
            <p:ph idx="12" type="sldNum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wentieth Century"/>
              <a:buNone/>
              <a:defRPr b="0" i="0" sz="4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3"/>
          <p:cNvSpPr txBox="1"/>
          <p:nvPr>
            <p:ph idx="1" type="body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909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b="0" i="0" sz="29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4169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8137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2" name="Google Shape;12;p43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" name="Google Shape;13;p43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4" name="Google Shape;14;p43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" name="Google Shape;15;p43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6;p43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7" name="Google Shape;17;p43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2"/>
          <p:cNvSpPr txBox="1"/>
          <p:nvPr>
            <p:ph idx="1" type="body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909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b="0" i="0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4169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8137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30" name="Google Shape;30;p42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31" name="Google Shape;31;p42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32" name="Google Shape;32;p42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42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" name="Google Shape;34;p42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5" name="Google Shape;35;p42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0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50"/>
          <p:cNvSpPr txBox="1"/>
          <p:nvPr>
            <p:ph idx="1" type="body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909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b="0" i="0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4169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8137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27" name="Google Shape;127;p50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28" name="Google Shape;128;p50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29" name="Google Shape;129;p50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0" name="Google Shape;130;p50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1" name="Google Shape;131;p50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2" name="Google Shape;132;p50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1.png"/><Relationship Id="rId9" Type="http://schemas.openxmlformats.org/officeDocument/2006/relationships/image" Target="../media/image17.gif"/><Relationship Id="rId5" Type="http://schemas.openxmlformats.org/officeDocument/2006/relationships/image" Target="../media/image7.jpg"/><Relationship Id="rId6" Type="http://schemas.openxmlformats.org/officeDocument/2006/relationships/image" Target="../media/image15.pn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g"/><Relationship Id="rId4" Type="http://schemas.openxmlformats.org/officeDocument/2006/relationships/image" Target="../media/image30.jpg"/><Relationship Id="rId5" Type="http://schemas.openxmlformats.org/officeDocument/2006/relationships/chart" Target="../charts/chart3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45.jpg"/><Relationship Id="rId5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Relationship Id="rId5" Type="http://schemas.openxmlformats.org/officeDocument/2006/relationships/chart" Target="../charts/chart4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33.jpg"/><Relationship Id="rId5" Type="http://schemas.openxmlformats.org/officeDocument/2006/relationships/image" Target="../media/image4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chart" Target="../charts/chart5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Relationship Id="rId5" Type="http://schemas.openxmlformats.org/officeDocument/2006/relationships/chart" Target="../charts/chart6.xml"/><Relationship Id="rId6" Type="http://schemas.openxmlformats.org/officeDocument/2006/relationships/image" Target="../media/image6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jpg"/><Relationship Id="rId4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chart" Target="../charts/chart7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Relationship Id="rId4" Type="http://schemas.openxmlformats.org/officeDocument/2006/relationships/chart" Target="../charts/chart8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Relationship Id="rId4" Type="http://schemas.openxmlformats.org/officeDocument/2006/relationships/image" Target="../media/image49.png"/><Relationship Id="rId5" Type="http://schemas.openxmlformats.org/officeDocument/2006/relationships/image" Target="../media/image5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Relationship Id="rId4" Type="http://schemas.openxmlformats.org/officeDocument/2006/relationships/chart" Target="../charts/chart9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jpg"/><Relationship Id="rId4" Type="http://schemas.openxmlformats.org/officeDocument/2006/relationships/image" Target="../media/image4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chart" Target="../charts/chart10.xml"/><Relationship Id="rId6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linda@calbike.org" TargetMode="External"/><Relationship Id="rId4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Relationship Id="rId4" Type="http://schemas.openxmlformats.org/officeDocument/2006/relationships/chart" Target="../charts/chart11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Relationship Id="rId4" Type="http://schemas.openxmlformats.org/officeDocument/2006/relationships/chart" Target="../charts/chart12.xml"/><Relationship Id="rId5" Type="http://schemas.openxmlformats.org/officeDocument/2006/relationships/image" Target="../media/image6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png"/><Relationship Id="rId4" Type="http://schemas.openxmlformats.org/officeDocument/2006/relationships/image" Target="../media/image65.png"/><Relationship Id="rId5" Type="http://schemas.openxmlformats.org/officeDocument/2006/relationships/image" Target="../media/image6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1.png"/><Relationship Id="rId4" Type="http://schemas.openxmlformats.org/officeDocument/2006/relationships/hyperlink" Target="http://www.dot.ca.gov/hq/tpp/grants.html" TargetMode="External"/><Relationship Id="rId5" Type="http://schemas.openxmlformats.org/officeDocument/2006/relationships/hyperlink" Target="http://catc.ca.gov/programs/SB1.html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hyperlink" Target="mailto:christopher@climateplanca.org" TargetMode="External"/><Relationship Id="rId4" Type="http://schemas.openxmlformats.org/officeDocument/2006/relationships/hyperlink" Target="mailto:jeanie@calbike.org" TargetMode="External"/><Relationship Id="rId5" Type="http://schemas.openxmlformats.org/officeDocument/2006/relationships/image" Target="../media/image70.png"/><Relationship Id="rId6" Type="http://schemas.openxmlformats.org/officeDocument/2006/relationships/image" Target="../media/image7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9" Type="http://schemas.openxmlformats.org/officeDocument/2006/relationships/image" Target="../media/image25.jpg"/><Relationship Id="rId5" Type="http://schemas.openxmlformats.org/officeDocument/2006/relationships/image" Target="../media/image20.jpg"/><Relationship Id="rId6" Type="http://schemas.openxmlformats.org/officeDocument/2006/relationships/image" Target="../media/image13.png"/><Relationship Id="rId7" Type="http://schemas.openxmlformats.org/officeDocument/2006/relationships/image" Target="../media/image18.jpg"/><Relationship Id="rId8" Type="http://schemas.openxmlformats.org/officeDocument/2006/relationships/image" Target="../media/image1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mailto:linda@calbike.org" TargetMode="External"/><Relationship Id="rId4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1" Type="http://schemas.openxmlformats.org/officeDocument/2006/relationships/hyperlink" Target="mailto:carey@climateplanca.org" TargetMode="External"/><Relationship Id="rId10" Type="http://schemas.openxmlformats.org/officeDocument/2006/relationships/image" Target="../media/image13.png"/><Relationship Id="rId13" Type="http://schemas.openxmlformats.org/officeDocument/2006/relationships/hyperlink" Target="mailto:vgaribay@leadershipcounsel.org" TargetMode="External"/><Relationship Id="rId12" Type="http://schemas.openxmlformats.org/officeDocument/2006/relationships/hyperlink" Target="mailto:ewhitcomb@policylink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hyperlink" Target="mailto:Jeanie@calbike.org" TargetMode="External"/><Relationship Id="rId4" Type="http://schemas.openxmlformats.org/officeDocument/2006/relationships/hyperlink" Target="mailto:jstark@transformca.org" TargetMode="External"/><Relationship Id="rId9" Type="http://schemas.openxmlformats.org/officeDocument/2006/relationships/image" Target="../media/image20.jpg"/><Relationship Id="rId15" Type="http://schemas.openxmlformats.org/officeDocument/2006/relationships/image" Target="../media/image18.jpg"/><Relationship Id="rId14" Type="http://schemas.openxmlformats.org/officeDocument/2006/relationships/hyperlink" Target="mailto:shrayas@ccair.org" TargetMode="External"/><Relationship Id="rId17" Type="http://schemas.openxmlformats.org/officeDocument/2006/relationships/image" Target="../media/image25.jpg"/><Relationship Id="rId16" Type="http://schemas.openxmlformats.org/officeDocument/2006/relationships/image" Target="../media/image16.jpg"/><Relationship Id="rId5" Type="http://schemas.openxmlformats.org/officeDocument/2006/relationships/hyperlink" Target="mailto:jared@calbike.org" TargetMode="External"/><Relationship Id="rId6" Type="http://schemas.openxmlformats.org/officeDocument/2006/relationships/hyperlink" Target="mailto:mpariset@publicadvocates.org" TargetMode="External"/><Relationship Id="rId18" Type="http://schemas.openxmlformats.org/officeDocument/2006/relationships/image" Target="../media/image32.jpg"/><Relationship Id="rId7" Type="http://schemas.openxmlformats.org/officeDocument/2006/relationships/image" Target="../media/image8.jpg"/><Relationship Id="rId8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31.jpg"/><Relationship Id="rId5" Type="http://schemas.openxmlformats.org/officeDocument/2006/relationships/image" Target="../media/image26.jpg"/><Relationship Id="rId6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"/>
          <p:cNvSpPr/>
          <p:nvPr/>
        </p:nvSpPr>
        <p:spPr>
          <a:xfrm>
            <a:off x="0" y="0"/>
            <a:ext cx="9144000" cy="289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6" name="Google Shape;226;p1"/>
          <p:cNvSpPr txBox="1"/>
          <p:nvPr>
            <p:ph type="ctrTitle"/>
          </p:nvPr>
        </p:nvSpPr>
        <p:spPr>
          <a:xfrm>
            <a:off x="304800" y="3810000"/>
            <a:ext cx="8534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Twentieth Century"/>
              <a:buNone/>
            </a:pPr>
            <a:r>
              <a:rPr lang="en-US" sz="5400"/>
              <a:t>SB 1: MAXIMIZING ACCESSIBILITY AND COMMUNITY BENEFITS</a:t>
            </a:r>
            <a:endParaRPr/>
          </a:p>
        </p:txBody>
      </p:sp>
      <p:sp>
        <p:nvSpPr>
          <p:cNvPr id="227" name="Google Shape;227;p1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60"/>
              <a:buNone/>
            </a:pPr>
            <a:r>
              <a:rPr lang="en-US"/>
              <a:t>Webinar| July 10, 2017</a:t>
            </a:r>
            <a:endParaRPr/>
          </a:p>
        </p:txBody>
      </p:sp>
      <p:pic>
        <p:nvPicPr>
          <p:cNvPr descr="Logo Tagline.jpg" id="228" name="Google Shape;22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5200" y="381000"/>
            <a:ext cx="2362200" cy="84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_newlogo_HI-RES.png" id="229" name="Google Shape;22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8400" y="381000"/>
            <a:ext cx="2423637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matePlan logo.jpg" id="230" name="Google Shape;23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1905000"/>
            <a:ext cx="2667000" cy="969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CJA.png" id="231" name="Google Shape;23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7000" y="1524000"/>
            <a:ext cx="2987040" cy="1085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blic Advocates.png" id="232" name="Google Shape;23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1000" y="1600200"/>
            <a:ext cx="1969547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lBike logo.png" id="233" name="Google Shape;233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1000" y="381000"/>
            <a:ext cx="2743200" cy="676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CA logo.gif" id="234" name="Google Shape;234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71344" y="990600"/>
            <a:ext cx="2515456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0"/>
          <p:cNvSpPr txBox="1"/>
          <p:nvPr>
            <p:ph idx="1" type="body"/>
          </p:nvPr>
        </p:nvSpPr>
        <p:spPr>
          <a:xfrm>
            <a:off x="361950" y="1676400"/>
            <a:ext cx="4743450" cy="45720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6. Tie strong performance measures to state goals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7. Support mode shift to cleaner transportation options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8. Require complete streets for all road projects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9. Avoid impacts to natural lands and enhance regional sustainability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10. Advance housing affordability and mitigate displacement</a:t>
            </a:r>
            <a:endParaRPr/>
          </a:p>
        </p:txBody>
      </p:sp>
      <p:sp>
        <p:nvSpPr>
          <p:cNvPr id="320" name="Google Shape;320;p10"/>
          <p:cNvSpPr txBox="1"/>
          <p:nvPr/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 Principles for Investment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21" name="Google Shape;32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7800" y="2228850"/>
            <a:ext cx="3735137" cy="166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3873103"/>
            <a:ext cx="2481848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SB 1 Funding by Program</a:t>
            </a:r>
            <a:endParaRPr sz="2000"/>
          </a:p>
        </p:txBody>
      </p:sp>
      <p:graphicFrame>
        <p:nvGraphicFramePr>
          <p:cNvPr id="329" name="Google Shape;329;p11"/>
          <p:cNvGraphicFramePr/>
          <p:nvPr/>
        </p:nvGraphicFramePr>
        <p:xfrm>
          <a:off x="381000" y="1524000"/>
          <a:ext cx="8382000" cy="51054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30" name="Google Shape;330;p11"/>
          <p:cNvSpPr txBox="1"/>
          <p:nvPr/>
        </p:nvSpPr>
        <p:spPr>
          <a:xfrm>
            <a:off x="7391400" y="4953000"/>
            <a:ext cx="1600200" cy="1754326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$5.4B total, annual</a:t>
            </a:r>
            <a:endParaRPr b="1"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SB 1 Funding by Program</a:t>
            </a:r>
            <a:endParaRPr sz="3200"/>
          </a:p>
        </p:txBody>
      </p:sp>
      <p:graphicFrame>
        <p:nvGraphicFramePr>
          <p:cNvPr id="337" name="Google Shape;337;p12"/>
          <p:cNvGraphicFramePr/>
          <p:nvPr/>
        </p:nvGraphicFramePr>
        <p:xfrm>
          <a:off x="381000" y="1524000"/>
          <a:ext cx="8382000" cy="51054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38" name="Google Shape;338;p12"/>
          <p:cNvSpPr txBox="1"/>
          <p:nvPr/>
        </p:nvSpPr>
        <p:spPr>
          <a:xfrm>
            <a:off x="5410200" y="4191000"/>
            <a:ext cx="1828800" cy="120032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Repair &amp; Maintenance Programs</a:t>
            </a:r>
            <a:endParaRPr/>
          </a:p>
        </p:txBody>
      </p:sp>
      <p:sp>
        <p:nvSpPr>
          <p:cNvPr id="339" name="Google Shape;339;p12"/>
          <p:cNvSpPr txBox="1"/>
          <p:nvPr/>
        </p:nvSpPr>
        <p:spPr>
          <a:xfrm>
            <a:off x="3429000" y="2914472"/>
            <a:ext cx="1524000" cy="120032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Capital &amp; Support Programs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3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</a:pPr>
            <a:r>
              <a:rPr lang="en-US"/>
              <a:t>Program by Program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trans_pictures.jpg" id="350" name="Google Shape;350;p1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5124" y="1828800"/>
            <a:ext cx="3074276" cy="212271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4"/>
          <p:cNvSpPr txBox="1"/>
          <p:nvPr>
            <p:ph type="title"/>
          </p:nvPr>
        </p:nvSpPr>
        <p:spPr>
          <a:xfrm>
            <a:off x="381000" y="3492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State Highway Operation &amp; Protection Program</a:t>
            </a:r>
            <a:br>
              <a:rPr b="1" lang="en-US" sz="3200"/>
            </a:br>
            <a:r>
              <a:rPr lang="en-US" sz="2000"/>
              <a:t>$1.9B per year to Caltrans</a:t>
            </a:r>
            <a:endParaRPr/>
          </a:p>
        </p:txBody>
      </p:sp>
      <p:sp>
        <p:nvSpPr>
          <p:cNvPr id="352" name="Google Shape;352;p14"/>
          <p:cNvSpPr txBox="1"/>
          <p:nvPr>
            <p:ph idx="1" type="body"/>
          </p:nvPr>
        </p:nvSpPr>
        <p:spPr>
          <a:xfrm>
            <a:off x="457200" y="1752600"/>
            <a:ext cx="3429000" cy="4724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en-US" sz="24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Repair pavement, bridges, drainage on </a:t>
            </a:r>
            <a:r>
              <a:rPr lang="en-US" sz="2000" u="sng"/>
              <a:t>state highways</a:t>
            </a:r>
            <a:r>
              <a:rPr lang="en-US" sz="2000"/>
              <a:t>* to good conditions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Performance targets established in SB 1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>
                <a:solidFill>
                  <a:schemeClr val="lt1"/>
                </a:solidFill>
              </a:rPr>
              <a:t>Where feasible include: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100"/>
              </a:spcBef>
              <a:spcAft>
                <a:spcPts val="0"/>
              </a:spcAft>
              <a:buSzPts val="1020"/>
              <a:buNone/>
            </a:pPr>
            <a:r>
              <a:rPr lang="en-US" sz="1700">
                <a:solidFill>
                  <a:schemeClr val="lt1"/>
                </a:solidFill>
              </a:rPr>
              <a:t>Complete streets elements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020"/>
              <a:buNone/>
            </a:pPr>
            <a:r>
              <a:rPr lang="en-US" sz="1700">
                <a:solidFill>
                  <a:schemeClr val="lt1"/>
                </a:solidFill>
              </a:rPr>
              <a:t>Advanced materials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020"/>
              <a:buNone/>
            </a:pPr>
            <a:r>
              <a:rPr lang="en-US" sz="1700">
                <a:solidFill>
                  <a:schemeClr val="lt1"/>
                </a:solidFill>
              </a:rPr>
              <a:t>Systems for electric &amp; autonomous vehicles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020"/>
              <a:buNone/>
            </a:pPr>
            <a:r>
              <a:rPr lang="en-US" sz="1700">
                <a:solidFill>
                  <a:schemeClr val="lt1"/>
                </a:solidFill>
              </a:rPr>
              <a:t>Climate adaptation</a:t>
            </a:r>
            <a:endParaRPr/>
          </a:p>
        </p:txBody>
      </p:sp>
      <p:sp>
        <p:nvSpPr>
          <p:cNvPr id="353" name="Google Shape;353;p14"/>
          <p:cNvSpPr txBox="1"/>
          <p:nvPr/>
        </p:nvSpPr>
        <p:spPr>
          <a:xfrm>
            <a:off x="4191000" y="6119336"/>
            <a:ext cx="48006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*State highways are freeways, rural roads, as well as main streets and arterials in urban, suburban, rural communities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4886863219_659b861d3b.jpg" id="354" name="Google Shape;35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9467" y="3810000"/>
            <a:ext cx="2963333" cy="2222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5" name="Google Shape;355;p14"/>
          <p:cNvGraphicFramePr/>
          <p:nvPr/>
        </p:nvGraphicFramePr>
        <p:xfrm>
          <a:off x="4572000" y="762000"/>
          <a:ext cx="5029200" cy="4038600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5"/>
          <p:cNvSpPr txBox="1"/>
          <p:nvPr/>
        </p:nvSpPr>
        <p:spPr>
          <a:xfrm>
            <a:off x="381000" y="196850"/>
            <a:ext cx="8458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State Highway Operation &amp; Protection Program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14pr036-img3.jpg" id="362" name="Google Shape;362;p1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1676400"/>
            <a:ext cx="3641834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193-0-672x372.jpg" id="363" name="Google Shape;36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4199164"/>
            <a:ext cx="4114800" cy="227783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 txBox="1"/>
          <p:nvPr>
            <p:ph idx="1" type="body"/>
          </p:nvPr>
        </p:nvSpPr>
        <p:spPr>
          <a:xfrm>
            <a:off x="4267200" y="1752600"/>
            <a:ext cx="4495800" cy="48006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b="1" lang="en-US" sz="2600"/>
              <a:t>RECOMMENDATIONS</a:t>
            </a:r>
            <a:endParaRPr b="1" sz="2800"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200"/>
              <a:t>Caltrans should consult with local residents and stakeholders on project development to meet local needs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200"/>
              <a:t>Improve walk, bike, and bus facilities during road repair to build safe, complete streets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200"/>
              <a:t>Prioritize safety of vulnerable users by reducing speeds and calming traffic in neighborhoods and developed areas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200"/>
              <a:t>Include green infrastructure to mitigate climate and environmental impacts and improve streetscape</a:t>
            </a:r>
            <a:endParaRPr/>
          </a:p>
        </p:txBody>
      </p:sp>
      <p:pic>
        <p:nvPicPr>
          <p:cNvPr descr="Cupertino PedSidewalk.jpg" id="365" name="Google Shape;36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2895600"/>
            <a:ext cx="21336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rfacing-asphalt.jpg" id="371" name="Google Shape;371;p1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1981200"/>
            <a:ext cx="3124200" cy="215718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6"/>
          <p:cNvSpPr txBox="1"/>
          <p:nvPr>
            <p:ph type="title"/>
          </p:nvPr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Local Streets &amp; Roads Maintenance</a:t>
            </a:r>
            <a:br>
              <a:rPr b="1" lang="en-US" sz="3200"/>
            </a:br>
            <a:r>
              <a:rPr lang="en-US" sz="2000"/>
              <a:t>$1.5B per year to Cities and Counties by formula</a:t>
            </a:r>
            <a:endParaRPr/>
          </a:p>
        </p:txBody>
      </p:sp>
      <p:sp>
        <p:nvSpPr>
          <p:cNvPr id="373" name="Google Shape;373;p16"/>
          <p:cNvSpPr txBox="1"/>
          <p:nvPr>
            <p:ph idx="1" type="body"/>
          </p:nvPr>
        </p:nvSpPr>
        <p:spPr>
          <a:xfrm>
            <a:off x="381000" y="1752600"/>
            <a:ext cx="3352800" cy="48768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b="1" lang="en-US" sz="26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2000"/>
              <a:t>Repair pavement, bridges, drainage on </a:t>
            </a:r>
            <a:r>
              <a:rPr lang="en-US" sz="2000" u="sng"/>
              <a:t>local streets</a:t>
            </a:r>
            <a:r>
              <a:rPr lang="en-US" sz="2000"/>
              <a:t> to good conditions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2000"/>
              <a:t>Performance targets established in SB 1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2000"/>
              <a:t>Once pavement condition target reached, funds can be used for transportation capital projects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2000">
                <a:solidFill>
                  <a:schemeClr val="lt1"/>
                </a:solidFill>
              </a:rPr>
              <a:t>Where feasible include: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100"/>
              </a:spcBef>
              <a:spcAft>
                <a:spcPts val="0"/>
              </a:spcAft>
              <a:buSzPct val="59999"/>
              <a:buNone/>
            </a:pPr>
            <a:r>
              <a:rPr lang="en-US" sz="1700">
                <a:solidFill>
                  <a:schemeClr val="lt1"/>
                </a:solidFill>
              </a:rPr>
              <a:t>Complete streets elements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ct val="59999"/>
              <a:buNone/>
            </a:pPr>
            <a:r>
              <a:rPr lang="en-US" sz="1700">
                <a:solidFill>
                  <a:schemeClr val="lt1"/>
                </a:solidFill>
              </a:rPr>
              <a:t>Advanced materials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ct val="59999"/>
              <a:buNone/>
            </a:pPr>
            <a:r>
              <a:rPr lang="en-US" sz="1700">
                <a:solidFill>
                  <a:schemeClr val="lt1"/>
                </a:solidFill>
              </a:rPr>
              <a:t>Systems for electric &amp; autonomous vehicles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ct val="59999"/>
              <a:buNone/>
            </a:pPr>
            <a:r>
              <a:rPr lang="en-US" sz="1700">
                <a:solidFill>
                  <a:schemeClr val="lt1"/>
                </a:solidFill>
              </a:rPr>
              <a:t>Climate adaptation</a:t>
            </a:r>
            <a:endParaRPr/>
          </a:p>
        </p:txBody>
      </p:sp>
      <p:pic>
        <p:nvPicPr>
          <p:cNvPr descr="20140611__potholes1.jpg" id="374" name="Google Shape;37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0200" y="3962400"/>
            <a:ext cx="3860800" cy="25717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5" name="Google Shape;375;p16"/>
          <p:cNvGraphicFramePr/>
          <p:nvPr/>
        </p:nvGraphicFramePr>
        <p:xfrm>
          <a:off x="4572000" y="762000"/>
          <a:ext cx="5029200" cy="4038600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7"/>
          <p:cNvSpPr txBox="1"/>
          <p:nvPr/>
        </p:nvSpPr>
        <p:spPr>
          <a:xfrm>
            <a:off x="381000" y="15240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Local Streets &amp; Roads Maintenance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82" name="Google Shape;382;p17"/>
          <p:cNvSpPr txBox="1"/>
          <p:nvPr>
            <p:ph idx="1" type="body"/>
          </p:nvPr>
        </p:nvSpPr>
        <p:spPr>
          <a:xfrm>
            <a:off x="4267200" y="1752600"/>
            <a:ext cx="4495800" cy="4724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b="1" lang="en-US" sz="2800"/>
              <a:t>RECOMMENDATIONS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Urge cities and counties to prioritize low-income and underserved neighborhoods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Agencies should consult with local residents and stakeholders on project development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Improve walk, bike, and bus facilities during road repair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Prioritize safety of vulnerable users by reducing speeds and calming traffic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Include green infrastructure</a:t>
            </a:r>
            <a:endParaRPr/>
          </a:p>
        </p:txBody>
      </p:sp>
      <p:pic>
        <p:nvPicPr>
          <p:cNvPr descr="fbsizedcompletestreets.jpg" id="383" name="Google Shape;3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3505200"/>
            <a:ext cx="391885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AEAAQAAAAAAAAhmAAAAJDI2Yjg5NTY2LWNjYjgtNGI3MC04NTY2LTk2NTlmMDRiZjdlMg.jpg" id="384" name="Google Shape;38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1752600"/>
            <a:ext cx="2853568" cy="1901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50408__slgw0410greenlanes2.jpg" id="385" name="Google Shape;385;p17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3318" y="5150757"/>
            <a:ext cx="2141482" cy="147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8"/>
          <p:cNvSpPr txBox="1"/>
          <p:nvPr>
            <p:ph type="title"/>
          </p:nvPr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Active Transportation Program</a:t>
            </a:r>
            <a:br>
              <a:rPr b="1" lang="en-US" sz="3200"/>
            </a:br>
            <a:r>
              <a:rPr lang="en-US" sz="2000"/>
              <a:t>$100M more per year to CA Transportation Commission for competitive grants</a:t>
            </a:r>
            <a:endParaRPr/>
          </a:p>
        </p:txBody>
      </p:sp>
      <p:sp>
        <p:nvSpPr>
          <p:cNvPr id="392" name="Google Shape;392;p18"/>
          <p:cNvSpPr txBox="1"/>
          <p:nvPr>
            <p:ph idx="1" type="body"/>
          </p:nvPr>
        </p:nvSpPr>
        <p:spPr>
          <a:xfrm>
            <a:off x="381000" y="1752600"/>
            <a:ext cx="3352800" cy="4724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en-US" sz="24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Increasing walking and biking, improving safety and public health, reduce greenhouse gases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Benefit disadvantaged communities (25% minimum)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Award new funds now to more Cycle 3 projects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Make more transformational investments in Cycle 4</a:t>
            </a:r>
            <a:endParaRPr/>
          </a:p>
        </p:txBody>
      </p:sp>
      <p:pic>
        <p:nvPicPr>
          <p:cNvPr descr="Active Transportation Graphic for C2F website.jpg" id="393" name="Google Shape;393;p18"/>
          <p:cNvPicPr preferRelativeResize="0"/>
          <p:nvPr/>
        </p:nvPicPr>
        <p:blipFill rotWithShape="1">
          <a:blip r:embed="rId3">
            <a:alphaModFix/>
          </a:blip>
          <a:srcRect b="0" l="0" r="0" t="-386"/>
          <a:stretch/>
        </p:blipFill>
        <p:spPr>
          <a:xfrm>
            <a:off x="3668152" y="3276600"/>
            <a:ext cx="4256648" cy="330697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4" name="Google Shape;394;p18"/>
          <p:cNvGraphicFramePr/>
          <p:nvPr/>
        </p:nvGraphicFramePr>
        <p:xfrm>
          <a:off x="4648200" y="609600"/>
          <a:ext cx="5029200" cy="4038600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9"/>
          <p:cNvSpPr txBox="1"/>
          <p:nvPr/>
        </p:nvSpPr>
        <p:spPr>
          <a:xfrm>
            <a:off x="381000" y="22860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Active Transportation Program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01" name="Google Shape;401;p19"/>
          <p:cNvSpPr txBox="1"/>
          <p:nvPr/>
        </p:nvSpPr>
        <p:spPr>
          <a:xfrm>
            <a:off x="381000" y="1676400"/>
            <a:ext cx="4419600" cy="35052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None/>
            </a:pPr>
            <a:r>
              <a:rPr b="1" lang="en-US" sz="2800" u="sng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ATP Augmentation - $200M</a:t>
            </a:r>
            <a:endParaRPr/>
          </a:p>
          <a:p>
            <a:pPr indent="0" lvl="0" marL="0" marR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</a:pPr>
            <a:r>
              <a:rPr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Opportunity for Cycle 3 applicants to get an award and expedite project schedule</a:t>
            </a:r>
            <a:endParaRPr/>
          </a:p>
          <a:p>
            <a:pPr indent="0" lvl="0" marL="0" marR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</a:pPr>
            <a:r>
              <a:rPr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Call for Projects June 30</a:t>
            </a:r>
            <a:endParaRPr/>
          </a:p>
          <a:p>
            <a:pPr indent="0" lvl="0" marL="0" marR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</a:pPr>
            <a:r>
              <a:rPr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Re-application deadline Aug 1</a:t>
            </a:r>
            <a:endParaRPr/>
          </a:p>
        </p:txBody>
      </p:sp>
      <p:sp>
        <p:nvSpPr>
          <p:cNvPr id="402" name="Google Shape;402;p19"/>
          <p:cNvSpPr txBox="1"/>
          <p:nvPr/>
        </p:nvSpPr>
        <p:spPr>
          <a:xfrm>
            <a:off x="5029200" y="1676400"/>
            <a:ext cx="3733800" cy="3581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None/>
            </a:pPr>
            <a:r>
              <a:rPr b="1" lang="en-US" sz="2800" u="sng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ATP Cycle 4 - $440M</a:t>
            </a:r>
            <a:endParaRPr/>
          </a:p>
          <a:p>
            <a:pPr indent="0" lvl="0" marL="0" marR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</a:pPr>
            <a:r>
              <a:rPr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Next full grant cycle for four years of funding starting 2019</a:t>
            </a:r>
            <a:endParaRPr/>
          </a:p>
          <a:p>
            <a:pPr indent="0" lvl="0" marL="0" marR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</a:pPr>
            <a:r>
              <a:rPr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Changes to simplify application for different project types</a:t>
            </a:r>
            <a:endParaRPr/>
          </a:p>
          <a:p>
            <a:pPr indent="0" lvl="0" marL="0" marR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</a:pPr>
            <a:r>
              <a:rPr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Workshops Fall 2017</a:t>
            </a:r>
            <a:endParaRPr/>
          </a:p>
          <a:p>
            <a:pPr indent="0" lvl="0" marL="0" marR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</a:pPr>
            <a:r>
              <a:rPr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Call for Projects Spring 2018</a:t>
            </a:r>
            <a:endParaRPr/>
          </a:p>
        </p:txBody>
      </p:sp>
      <p:pic>
        <p:nvPicPr>
          <p:cNvPr descr="download (1).jpeg" id="403" name="Google Shape;4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4674564"/>
            <a:ext cx="3860800" cy="195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Agenda</a:t>
            </a:r>
            <a:endParaRPr/>
          </a:p>
        </p:txBody>
      </p:sp>
      <p:sp>
        <p:nvSpPr>
          <p:cNvPr id="240" name="Google Shape;240;p2"/>
          <p:cNvSpPr txBox="1"/>
          <p:nvPr>
            <p:ph idx="1" type="body"/>
          </p:nvPr>
        </p:nvSpPr>
        <p:spPr>
          <a:xfrm>
            <a:off x="612648" y="1600200"/>
            <a:ext cx="6854952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920"/>
              <a:buChar char="◻"/>
            </a:pPr>
            <a:r>
              <a:rPr lang="en-US" sz="3200"/>
              <a:t>Overview of Senate Bill 1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920"/>
              <a:buChar char="◻"/>
            </a:pPr>
            <a:r>
              <a:rPr lang="en-US" sz="3200"/>
              <a:t>Principles for Investment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920"/>
              <a:buChar char="◻"/>
            </a:pPr>
            <a:r>
              <a:rPr lang="en-US" sz="3200"/>
              <a:t>Program by Program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920"/>
              <a:buChar char="◻"/>
            </a:pPr>
            <a:r>
              <a:rPr lang="en-US" sz="3200"/>
              <a:t>State Guidelines Development Process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920"/>
              <a:buChar char="◻"/>
            </a:pPr>
            <a:r>
              <a:rPr lang="en-US" sz="3200"/>
              <a:t>How to Get Involved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920"/>
              <a:buChar char="◻"/>
            </a:pPr>
            <a:r>
              <a:rPr lang="en-US" sz="3200"/>
              <a:t>Q&amp;A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wnload (2).jpeg" id="409" name="Google Shape;4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1500" y="1828800"/>
            <a:ext cx="328930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ighbourhood-planning1-710x298.jpg" id="410" name="Google Shape;41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5200" y="4191000"/>
            <a:ext cx="5575300" cy="234005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0"/>
          <p:cNvSpPr txBox="1"/>
          <p:nvPr>
            <p:ph type="title"/>
          </p:nvPr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Local Planning Grant Program</a:t>
            </a:r>
            <a:br>
              <a:rPr b="1" lang="en-US" sz="3200"/>
            </a:br>
            <a:r>
              <a:rPr lang="en-US" sz="2000"/>
              <a:t>$25M per year to Caltrans for competitive grants</a:t>
            </a:r>
            <a:endParaRPr/>
          </a:p>
        </p:txBody>
      </p:sp>
      <p:sp>
        <p:nvSpPr>
          <p:cNvPr id="412" name="Google Shape;412;p20"/>
          <p:cNvSpPr txBox="1"/>
          <p:nvPr>
            <p:ph idx="1" type="body"/>
          </p:nvPr>
        </p:nvSpPr>
        <p:spPr>
          <a:xfrm>
            <a:off x="304800" y="1752600"/>
            <a:ext cx="3352800" cy="30480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en-US" sz="24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Expand Sustainable Communities Planning Grant Program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Assist regional agencies in updating their sustainable communities strategies</a:t>
            </a:r>
            <a:endParaRPr/>
          </a:p>
        </p:txBody>
      </p:sp>
      <p:graphicFrame>
        <p:nvGraphicFramePr>
          <p:cNvPr id="413" name="Google Shape;413;p20"/>
          <p:cNvGraphicFramePr/>
          <p:nvPr/>
        </p:nvGraphicFramePr>
        <p:xfrm>
          <a:off x="4648200" y="838200"/>
          <a:ext cx="5029200" cy="4038600"/>
        </p:xfrm>
        <a:graphic>
          <a:graphicData uri="http://schemas.openxmlformats.org/drawingml/2006/chart">
            <c:chart r:id="rId5"/>
          </a:graphicData>
        </a:graphic>
      </p:graphicFrame>
      <p:pic>
        <p:nvPicPr>
          <p:cNvPr descr="f2016RTPSCScover.jpg" id="414" name="Google Shape;41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3400" y="4703552"/>
            <a:ext cx="2895600" cy="1925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1"/>
          <p:cNvSpPr txBox="1"/>
          <p:nvPr/>
        </p:nvSpPr>
        <p:spPr>
          <a:xfrm>
            <a:off x="381000" y="15240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Local Planning Grant Program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21" name="Google Shape;421;p21"/>
          <p:cNvSpPr txBox="1"/>
          <p:nvPr>
            <p:ph idx="1" type="body"/>
          </p:nvPr>
        </p:nvSpPr>
        <p:spPr>
          <a:xfrm>
            <a:off x="4495800" y="1752600"/>
            <a:ext cx="4267200" cy="44958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b="1" lang="en-US" sz="2800">
                <a:solidFill>
                  <a:schemeClr val="lt1"/>
                </a:solidFill>
              </a:rPr>
              <a:t>RECOMMENDATIONS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440"/>
              <a:buNone/>
            </a:pPr>
            <a:r>
              <a:rPr lang="en-US" sz="2400">
                <a:solidFill>
                  <a:schemeClr val="lt1"/>
                </a:solidFill>
              </a:rPr>
              <a:t>50% set aside for disadvantaged communities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440"/>
              <a:buNone/>
            </a:pPr>
            <a:r>
              <a:rPr lang="en-US" sz="2400">
                <a:solidFill>
                  <a:schemeClr val="lt1"/>
                </a:solidFill>
              </a:rPr>
              <a:t>Transparent scoring aligned to climate, health, equity, environment goals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440"/>
              <a:buNone/>
            </a:pPr>
            <a:r>
              <a:rPr lang="en-US" sz="2400">
                <a:solidFill>
                  <a:schemeClr val="lt1"/>
                </a:solidFill>
              </a:rPr>
              <a:t>Competitive selection process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440"/>
              <a:buNone/>
            </a:pPr>
            <a:r>
              <a:rPr lang="en-US" sz="2400">
                <a:solidFill>
                  <a:schemeClr val="lt1"/>
                </a:solidFill>
              </a:rPr>
              <a:t>Strong eligibility thresholds</a:t>
            </a:r>
            <a:endParaRPr/>
          </a:p>
        </p:txBody>
      </p:sp>
      <p:pic>
        <p:nvPicPr>
          <p:cNvPr descr="img_0025-e1299191387642.jpg" id="422" name="Google Shape;42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600200"/>
            <a:ext cx="34036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-Shot-2016-08-02-at-11.57.43-AM.png" id="423" name="Google Shape;42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3733800"/>
            <a:ext cx="3435884" cy="290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529149"/>
            <a:ext cx="4343400" cy="5018388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2"/>
          <p:cNvSpPr txBox="1"/>
          <p:nvPr>
            <p:ph type="title"/>
          </p:nvPr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Local Partnership Program</a:t>
            </a:r>
            <a:br>
              <a:rPr b="1" lang="en-US" sz="3200"/>
            </a:br>
            <a:r>
              <a:rPr lang="en-US" sz="2000"/>
              <a:t>$200 million per year</a:t>
            </a:r>
            <a:endParaRPr/>
          </a:p>
        </p:txBody>
      </p:sp>
      <p:sp>
        <p:nvSpPr>
          <p:cNvPr id="431" name="Google Shape;431;p22"/>
          <p:cNvSpPr txBox="1"/>
          <p:nvPr>
            <p:ph idx="1" type="body"/>
          </p:nvPr>
        </p:nvSpPr>
        <p:spPr>
          <a:xfrm>
            <a:off x="609600" y="1752600"/>
            <a:ext cx="2819400" cy="4724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9999"/>
              <a:buNone/>
            </a:pPr>
            <a:r>
              <a:rPr b="1" lang="en-US" sz="22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200"/>
              <a:t>Road maintenance, rehabilitation, and other transportation improvement projects through state and local partnership</a:t>
            </a:r>
            <a:endParaRPr i="1" sz="2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200"/>
              <a:t>Leverage local measure funds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200"/>
              <a:t>Incentivize adoption of local sales tax measures for transportation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t/>
            </a:r>
            <a:endParaRPr/>
          </a:p>
        </p:txBody>
      </p:sp>
      <p:graphicFrame>
        <p:nvGraphicFramePr>
          <p:cNvPr id="432" name="Google Shape;432;p22"/>
          <p:cNvGraphicFramePr/>
          <p:nvPr/>
        </p:nvGraphicFramePr>
        <p:xfrm>
          <a:off x="4800600" y="1295400"/>
          <a:ext cx="5029200" cy="4038600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433" name="Google Shape;433;p22"/>
          <p:cNvSpPr txBox="1"/>
          <p:nvPr/>
        </p:nvSpPr>
        <p:spPr>
          <a:xfrm>
            <a:off x="3276600" y="892314"/>
            <a:ext cx="4876800" cy="707886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6D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50% to CTC for competitive grants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50% to ‘self-help’ local agencies by formula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3"/>
          <p:cNvSpPr txBox="1"/>
          <p:nvPr/>
        </p:nvSpPr>
        <p:spPr>
          <a:xfrm>
            <a:off x="381000" y="15240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Local Partnership Program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40" name="Google Shape;440;p23"/>
          <p:cNvSpPr txBox="1"/>
          <p:nvPr>
            <p:ph idx="1" type="body"/>
          </p:nvPr>
        </p:nvSpPr>
        <p:spPr>
          <a:xfrm>
            <a:off x="4267200" y="1752600"/>
            <a:ext cx="44958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b="1" lang="en-US" sz="2800"/>
              <a:t>RECOMMENDATIONS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Align performance criteria with equity, health, and climate goals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Limit highway expansion and invest in parallel transit, bike, walk improvements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Provide direct benefits to the residents of the community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Use road rehab to create complete streets</a:t>
            </a:r>
            <a:endParaRPr/>
          </a:p>
        </p:txBody>
      </p:sp>
      <p:pic>
        <p:nvPicPr>
          <p:cNvPr id="441" name="Google Shape;44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1905000"/>
            <a:ext cx="31496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4427483"/>
            <a:ext cx="3722077" cy="1668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4200" y="3048000"/>
            <a:ext cx="4800600" cy="336426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4"/>
          <p:cNvSpPr txBox="1"/>
          <p:nvPr>
            <p:ph type="title"/>
          </p:nvPr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Solutions for Congested Corridors Program</a:t>
            </a:r>
            <a:br>
              <a:rPr b="1" lang="en-US" sz="3200"/>
            </a:br>
            <a:r>
              <a:rPr lang="en-US" sz="2000"/>
              <a:t>$250 million per year to CA Transportation Commission for competitive grants</a:t>
            </a:r>
            <a:endParaRPr/>
          </a:p>
        </p:txBody>
      </p:sp>
      <p:sp>
        <p:nvSpPr>
          <p:cNvPr id="450" name="Google Shape;450;p24"/>
          <p:cNvSpPr txBox="1"/>
          <p:nvPr>
            <p:ph idx="1" type="body"/>
          </p:nvPr>
        </p:nvSpPr>
        <p:spPr>
          <a:xfrm>
            <a:off x="457200" y="1905000"/>
            <a:ext cx="3810000" cy="44958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en-US" sz="24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Support more transportation choices in highly-traveled corridors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Projects must be in a comprehensive corridor plan and a RTP-SCS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Scoring criteria include: safety, congestion, accessibility, economic development &amp; job creation, air quality and GHGs, efficient land use, deliverability, matching funds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2000"/>
          </a:p>
        </p:txBody>
      </p:sp>
      <p:graphicFrame>
        <p:nvGraphicFramePr>
          <p:cNvPr id="451" name="Google Shape;451;p24"/>
          <p:cNvGraphicFramePr/>
          <p:nvPr/>
        </p:nvGraphicFramePr>
        <p:xfrm>
          <a:off x="4724400" y="990600"/>
          <a:ext cx="5029200" cy="4038600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5"/>
          <p:cNvSpPr txBox="1"/>
          <p:nvPr/>
        </p:nvSpPr>
        <p:spPr>
          <a:xfrm>
            <a:off x="381000" y="15240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Solutions for Congested Corridors Program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8" name="Google Shape;458;p25"/>
          <p:cNvSpPr txBox="1"/>
          <p:nvPr>
            <p:ph idx="1" type="body"/>
          </p:nvPr>
        </p:nvSpPr>
        <p:spPr>
          <a:xfrm>
            <a:off x="4267200" y="1752600"/>
            <a:ext cx="4495800" cy="48006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b="1" lang="en-US" sz="2800"/>
              <a:t>RECOMMENDATIONS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080"/>
              <a:buNone/>
            </a:pPr>
            <a:r>
              <a:rPr lang="en-US" sz="1800"/>
              <a:t>Focus on improving congestion by person-throughput rather than vehicles and reducing vehicle-miles traveled</a:t>
            </a:r>
            <a:endParaRPr/>
          </a:p>
          <a:p>
            <a:pPr indent="0" lvl="1" marL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080"/>
              <a:buNone/>
            </a:pPr>
            <a:r>
              <a:rPr lang="en-US" sz="1800"/>
              <a:t>Limit highway expansion and invest in parallel transit, bike, walk improvements</a:t>
            </a:r>
            <a:endParaRPr/>
          </a:p>
          <a:p>
            <a:pPr indent="0" lvl="1" marL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080"/>
              <a:buNone/>
            </a:pPr>
            <a:r>
              <a:rPr lang="en-US" sz="1800"/>
              <a:t>Provide direct benefits &amp; access to opportunity to the residents of the community</a:t>
            </a:r>
            <a:endParaRPr/>
          </a:p>
          <a:p>
            <a:pPr indent="0" lvl="1" marL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080"/>
              <a:buNone/>
            </a:pPr>
            <a:r>
              <a:rPr lang="en-US" sz="1800"/>
              <a:t>Avoid displacement &amp; foster stronger planning for affordable housing</a:t>
            </a:r>
            <a:endParaRPr/>
          </a:p>
          <a:p>
            <a:pPr indent="0" lvl="1" marL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080"/>
              <a:buNone/>
            </a:pPr>
            <a:r>
              <a:rPr lang="en-US" sz="1800"/>
              <a:t>Require robust public engagement in planning and development of projects</a:t>
            </a:r>
            <a:endParaRPr/>
          </a:p>
          <a:p>
            <a:pPr indent="0" lvl="1" marL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08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 sz="1800"/>
          </a:p>
        </p:txBody>
      </p:sp>
      <p:pic>
        <p:nvPicPr>
          <p:cNvPr id="459" name="Google Shape;4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905000"/>
            <a:ext cx="3656183" cy="243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4648200"/>
            <a:ext cx="3322467" cy="207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23378" y="3962400"/>
            <a:ext cx="182880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trak_by_Ale_Sasso_Wikimedia.jpg" id="467" name="Google Shape;467;p2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2325914"/>
            <a:ext cx="5791200" cy="3998686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6"/>
          <p:cNvSpPr txBox="1"/>
          <p:nvPr>
            <p:ph type="title"/>
          </p:nvPr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Transit &amp; Intercity Rail Capital Program</a:t>
            </a:r>
            <a:br>
              <a:rPr b="1" lang="en-US" sz="3200"/>
            </a:br>
            <a:r>
              <a:rPr lang="en-US" sz="2000"/>
              <a:t>$245M per year to State Transportation Agency (CalSTA) for competitive grants</a:t>
            </a:r>
            <a:endParaRPr/>
          </a:p>
        </p:txBody>
      </p:sp>
      <p:sp>
        <p:nvSpPr>
          <p:cNvPr id="469" name="Google Shape;469;p26"/>
          <p:cNvSpPr txBox="1"/>
          <p:nvPr>
            <p:ph idx="1" type="body"/>
          </p:nvPr>
        </p:nvSpPr>
        <p:spPr>
          <a:xfrm>
            <a:off x="381000" y="1905000"/>
            <a:ext cx="3048000" cy="46482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US" sz="20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Expand transit and rail service through capital projects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Reduce greenhouse gases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Improve interconnection to high-speed rail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Invest 25% to benefit disadvantaged communities</a:t>
            </a:r>
            <a:endParaRPr/>
          </a:p>
        </p:txBody>
      </p:sp>
      <p:graphicFrame>
        <p:nvGraphicFramePr>
          <p:cNvPr id="470" name="Google Shape;470;p26"/>
          <p:cNvGraphicFramePr/>
          <p:nvPr/>
        </p:nvGraphicFramePr>
        <p:xfrm>
          <a:off x="4724400" y="762000"/>
          <a:ext cx="5029200" cy="4038600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RT+ECDN+Station+Improvements.jpg" id="476" name="Google Shape;47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3962400"/>
            <a:ext cx="3925044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7"/>
          <p:cNvSpPr txBox="1"/>
          <p:nvPr>
            <p:ph idx="1" type="body"/>
          </p:nvPr>
        </p:nvSpPr>
        <p:spPr>
          <a:xfrm>
            <a:off x="4267200" y="1752600"/>
            <a:ext cx="4495800" cy="48006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b="1" lang="en-US" sz="2800"/>
              <a:t>RECOMMENDATIONS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Push transit agencies to apply for projects that benefit communities and reduce vehicle-miles traveled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Examples: </a:t>
            </a:r>
            <a:endParaRPr/>
          </a:p>
          <a:p>
            <a:pPr indent="-342900" lvl="0" marL="342900" rtl="0" algn="l">
              <a:lnSpc>
                <a:spcPct val="70000"/>
              </a:lnSpc>
              <a:spcBef>
                <a:spcPts val="17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/>
              <a:t>Zero-emission buses</a:t>
            </a:r>
            <a:endParaRPr/>
          </a:p>
          <a:p>
            <a:pPr indent="-342900" lvl="0" marL="342900" rtl="0" algn="l">
              <a:lnSpc>
                <a:spcPct val="70000"/>
              </a:lnSpc>
              <a:spcBef>
                <a:spcPts val="17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/>
              <a:t>accessible rail cars</a:t>
            </a:r>
            <a:endParaRPr/>
          </a:p>
          <a:p>
            <a:pPr indent="-342900" lvl="0" marL="342900" rtl="0" algn="l">
              <a:lnSpc>
                <a:spcPct val="70000"/>
              </a:lnSpc>
              <a:spcBef>
                <a:spcPts val="17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/>
              <a:t>station area improvements for bike/walk to transit</a:t>
            </a:r>
            <a:endParaRPr/>
          </a:p>
          <a:p>
            <a:pPr indent="-342900" lvl="0" marL="342900" rtl="0" algn="l">
              <a:lnSpc>
                <a:spcPct val="70000"/>
              </a:lnSpc>
              <a:spcBef>
                <a:spcPts val="17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/>
              <a:t>integrated ticketing to improve transfers</a:t>
            </a:r>
            <a:endParaRPr/>
          </a:p>
        </p:txBody>
      </p:sp>
      <p:sp>
        <p:nvSpPr>
          <p:cNvPr id="478" name="Google Shape;478;p27"/>
          <p:cNvSpPr txBox="1"/>
          <p:nvPr/>
        </p:nvSpPr>
        <p:spPr>
          <a:xfrm>
            <a:off x="381000" y="15240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Transit &amp; Intercity Rail Capital Program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Orange-Line-Bus-1080x600.jpg" id="479" name="Google Shape;479;p2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752600"/>
            <a:ext cx="3421117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400" y="1733550"/>
            <a:ext cx="24384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8"/>
          <p:cNvSpPr txBox="1"/>
          <p:nvPr>
            <p:ph type="title"/>
          </p:nvPr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State Transit Assistance</a:t>
            </a:r>
            <a:br>
              <a:rPr b="1" lang="en-US" sz="3200"/>
            </a:br>
            <a:r>
              <a:rPr lang="en-US" sz="2000"/>
              <a:t>$390 million per year to local and regional transportation agencies by formula</a:t>
            </a:r>
            <a:endParaRPr/>
          </a:p>
        </p:txBody>
      </p:sp>
      <p:pic>
        <p:nvPicPr>
          <p:cNvPr id="487" name="Google Shape;48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400" y="3810000"/>
            <a:ext cx="4418247" cy="2851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8" name="Google Shape;488;p28"/>
          <p:cNvGraphicFramePr/>
          <p:nvPr/>
        </p:nvGraphicFramePr>
        <p:xfrm>
          <a:off x="4648200" y="533400"/>
          <a:ext cx="5029200" cy="4038600"/>
        </p:xfrm>
        <a:graphic>
          <a:graphicData uri="http://schemas.openxmlformats.org/drawingml/2006/chart">
            <c:chart r:id="rId5"/>
          </a:graphicData>
        </a:graphic>
      </p:graphicFrame>
      <p:pic>
        <p:nvPicPr>
          <p:cNvPr id="489" name="Google Shape;48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6237" y="4267200"/>
            <a:ext cx="3489496" cy="194713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8"/>
          <p:cNvSpPr txBox="1"/>
          <p:nvPr>
            <p:ph idx="1" type="body"/>
          </p:nvPr>
        </p:nvSpPr>
        <p:spPr>
          <a:xfrm>
            <a:off x="381000" y="1752600"/>
            <a:ext cx="3657600" cy="2057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b="1" lang="en-US" sz="2800" cap="none"/>
              <a:t>PROGRAM OBJECTIVE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440"/>
              <a:buNone/>
            </a:pPr>
            <a:r>
              <a:rPr lang="en-US" sz="2400"/>
              <a:t>Improve and preserve existing transit service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 txBox="1"/>
          <p:nvPr/>
        </p:nvSpPr>
        <p:spPr>
          <a:xfrm>
            <a:off x="381000" y="15240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State Transit Assistance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97" name="Google Shape;497;p29"/>
          <p:cNvSpPr txBox="1"/>
          <p:nvPr>
            <p:ph idx="1" type="body"/>
          </p:nvPr>
        </p:nvSpPr>
        <p:spPr>
          <a:xfrm>
            <a:off x="4267200" y="1828800"/>
            <a:ext cx="4495800" cy="4724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b="1" lang="en-US" sz="3200"/>
              <a:t>RECOMMENDATIONS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440"/>
              <a:buNone/>
            </a:pPr>
            <a:r>
              <a:rPr lang="en-US" sz="2400"/>
              <a:t>Push transit agencies at the local level to focus funding on improving operations, not capital projects</a:t>
            </a:r>
            <a:endParaRPr/>
          </a:p>
          <a:p>
            <a:pPr indent="0" lvl="1" marL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440"/>
              <a:buNone/>
            </a:pPr>
            <a:r>
              <a:rPr lang="en-US" sz="2400"/>
              <a:t>Restore service cuts that happened during the Recession, especially for low-income neighborhoods</a:t>
            </a:r>
            <a:endParaRPr/>
          </a:p>
          <a:p>
            <a:pPr indent="0" lvl="1" marL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440"/>
              <a:buNone/>
            </a:pPr>
            <a:r>
              <a:rPr lang="en-US" sz="2400"/>
              <a:t>Use funds to reduce fares, i.e. BART resolution on SB 1 funds</a:t>
            </a:r>
            <a:endParaRPr/>
          </a:p>
        </p:txBody>
      </p:sp>
      <p:pic>
        <p:nvPicPr>
          <p:cNvPr id="498" name="Google Shape;4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905000"/>
            <a:ext cx="38608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"/>
          <p:cNvSpPr txBox="1"/>
          <p:nvPr>
            <p:ph idx="4294967295" type="body"/>
          </p:nvPr>
        </p:nvSpPr>
        <p:spPr>
          <a:xfrm>
            <a:off x="533400" y="2259013"/>
            <a:ext cx="4343400" cy="2160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b="0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Ask questions at any time in the ‘Questions’ box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b="0"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rPr b="0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Technical Difficulties?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rPr lang="en-US" sz="3600" u="sng">
                <a:solidFill>
                  <a:schemeClr val="hlink"/>
                </a:solidFill>
                <a:hlinkClick r:id="rId3"/>
              </a:rPr>
              <a:t>linda@calbike.org</a:t>
            </a:r>
            <a:r>
              <a:rPr lang="en-US" sz="3600"/>
              <a:t> </a:t>
            </a:r>
            <a:r>
              <a:rPr b="0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b="0"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creenshot 2017-01-18 08.18.12.png" id="247" name="Google Shape;24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6050" y="1661737"/>
            <a:ext cx="2901576" cy="489146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"/>
          <p:cNvSpPr/>
          <p:nvPr/>
        </p:nvSpPr>
        <p:spPr>
          <a:xfrm>
            <a:off x="5334000" y="2692055"/>
            <a:ext cx="3053850" cy="2450835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612648" y="381000"/>
            <a:ext cx="81503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i="0" lang="en-US" sz="32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Using GoToWebinar</a:t>
            </a:r>
            <a:endParaRPr b="1" i="0" sz="3200" u="none" cap="none" strike="noStrike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"/>
          <p:cNvSpPr txBox="1"/>
          <p:nvPr>
            <p:ph type="title"/>
          </p:nvPr>
        </p:nvSpPr>
        <p:spPr>
          <a:xfrm>
            <a:off x="3810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Trade Corridors Enhancement Program</a:t>
            </a:r>
            <a:r>
              <a:rPr lang="en-US" sz="2800"/>
              <a:t> </a:t>
            </a:r>
            <a:br>
              <a:rPr lang="en-US" sz="2800"/>
            </a:br>
            <a:r>
              <a:rPr lang="en-US" sz="2000"/>
              <a:t>$300M per year to CA Transportation Commission for competitive grants</a:t>
            </a:r>
            <a:endParaRPr/>
          </a:p>
        </p:txBody>
      </p:sp>
      <p:sp>
        <p:nvSpPr>
          <p:cNvPr id="504" name="Google Shape;504;p30"/>
          <p:cNvSpPr txBox="1"/>
          <p:nvPr>
            <p:ph idx="1" type="body"/>
          </p:nvPr>
        </p:nvSpPr>
        <p:spPr>
          <a:xfrm>
            <a:off x="381000" y="1905000"/>
            <a:ext cx="29718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US" sz="20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Move more goods more quickly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Relieve bottlenecks and congestion along high-volume trade corridors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Reduce environmental, air quality, and community impacts</a:t>
            </a:r>
            <a:endParaRPr/>
          </a:p>
        </p:txBody>
      </p:sp>
      <p:pic>
        <p:nvPicPr>
          <p:cNvPr id="505" name="Google Shape;505;p30"/>
          <p:cNvPicPr preferRelativeResize="0"/>
          <p:nvPr/>
        </p:nvPicPr>
        <p:blipFill rotWithShape="1">
          <a:blip r:embed="rId3">
            <a:alphaModFix/>
          </a:blip>
          <a:srcRect b="13024" l="0" r="6665" t="0"/>
          <a:stretch/>
        </p:blipFill>
        <p:spPr>
          <a:xfrm>
            <a:off x="3390902" y="2514600"/>
            <a:ext cx="5018716" cy="35813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6" name="Google Shape;506;p30"/>
          <p:cNvGraphicFramePr/>
          <p:nvPr/>
        </p:nvGraphicFramePr>
        <p:xfrm>
          <a:off x="4648200" y="762000"/>
          <a:ext cx="5029200" cy="4038600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1"/>
          <p:cNvSpPr txBox="1"/>
          <p:nvPr>
            <p:ph idx="1" type="body"/>
          </p:nvPr>
        </p:nvSpPr>
        <p:spPr>
          <a:xfrm>
            <a:off x="4267200" y="1752600"/>
            <a:ext cx="4495800" cy="46482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b="1" lang="en-US" sz="2800"/>
              <a:t>RECOMMENDATIONS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Meaningfully reduce air pollution and other negative impacts from freight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Limit highway capacity-increasing projects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Establish transparent scoring system for project review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Invest in zero-emission technologies and practices</a:t>
            </a:r>
            <a:endParaRPr/>
          </a:p>
          <a:p>
            <a:pPr indent="0" lvl="1" marL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</a:pPr>
            <a:r>
              <a:rPr lang="en-US" sz="2000"/>
              <a:t>Ensure impacted residents have input on project development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/>
          </a:p>
        </p:txBody>
      </p:sp>
      <p:grpSp>
        <p:nvGrpSpPr>
          <p:cNvPr id="513" name="Google Shape;513;p31"/>
          <p:cNvGrpSpPr/>
          <p:nvPr/>
        </p:nvGrpSpPr>
        <p:grpSpPr>
          <a:xfrm>
            <a:off x="9677400" y="994513"/>
            <a:ext cx="3733799" cy="4640373"/>
            <a:chOff x="0" y="3913"/>
            <a:chExt cx="3733799" cy="4640373"/>
          </a:xfrm>
        </p:grpSpPr>
        <p:sp>
          <p:nvSpPr>
            <p:cNvPr id="514" name="Google Shape;514;p31"/>
            <p:cNvSpPr/>
            <p:nvPr/>
          </p:nvSpPr>
          <p:spPr>
            <a:xfrm rot="5400000">
              <a:off x="-252113" y="256026"/>
              <a:ext cx="1680754" cy="1176528"/>
            </a:xfrm>
            <a:prstGeom prst="chevron">
              <a:avLst>
                <a:gd fmla="val 50000" name="adj"/>
              </a:avLst>
            </a:prstGeom>
            <a:solidFill>
              <a:srgbClr val="D8B259"/>
            </a:solidFill>
            <a:ln cap="flat" cmpd="sng" w="10000">
              <a:solidFill>
                <a:srgbClr val="D8B2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0" y="592177"/>
              <a:ext cx="1176528" cy="504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None/>
              </a:pPr>
              <a:r>
                <a:rPr lang="en-US" sz="16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Trade Corridor Improvement  Fund</a:t>
              </a: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 rot="5400000">
              <a:off x="1908631" y="-728190"/>
              <a:ext cx="1093065" cy="2557271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8B2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1"/>
            <p:cNvSpPr txBox="1"/>
            <p:nvPr/>
          </p:nvSpPr>
          <p:spPr>
            <a:xfrm>
              <a:off x="1176529" y="57271"/>
              <a:ext cx="2503912" cy="9863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2008-2016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$2 billion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State: Prop 1B</a:t>
              </a: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 rot="5400000">
              <a:off x="-252113" y="1735835"/>
              <a:ext cx="1680754" cy="1176528"/>
            </a:xfrm>
            <a:prstGeom prst="chevron">
              <a:avLst>
                <a:gd fmla="val 50000" name="adj"/>
              </a:avLst>
            </a:prstGeom>
            <a:solidFill>
              <a:srgbClr val="80BF69"/>
            </a:solidFill>
            <a:ln cap="flat" cmpd="sng" w="10000">
              <a:solidFill>
                <a:srgbClr val="80BF6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1"/>
            <p:cNvSpPr txBox="1"/>
            <p:nvPr/>
          </p:nvSpPr>
          <p:spPr>
            <a:xfrm>
              <a:off x="0" y="2071986"/>
              <a:ext cx="1176528" cy="504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wentieth Century"/>
                <a:buNone/>
              </a:pPr>
              <a:r>
                <a:rPr lang="en-US" sz="16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CA Freight Investment Program</a:t>
              </a: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 rot="5400000">
              <a:off x="1908918" y="751332"/>
              <a:ext cx="1092490" cy="2557271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80BF6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1176528" y="1537054"/>
              <a:ext cx="2503940" cy="9858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2016-Present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$580 million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Federal: FAST Act</a:t>
              </a: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 rot="5400000">
              <a:off x="-252113" y="3215645"/>
              <a:ext cx="1680754" cy="1176528"/>
            </a:xfrm>
            <a:prstGeom prst="chevron">
              <a:avLst>
                <a:gd fmla="val 50000" name="adj"/>
              </a:avLst>
            </a:prstGeom>
            <a:solidFill>
              <a:srgbClr val="7AA59B"/>
            </a:solidFill>
            <a:ln cap="flat" cmpd="sng" w="10000">
              <a:solidFill>
                <a:srgbClr val="7AA59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1"/>
            <p:cNvSpPr txBox="1"/>
            <p:nvPr/>
          </p:nvSpPr>
          <p:spPr>
            <a:xfrm>
              <a:off x="0" y="3551796"/>
              <a:ext cx="1176528" cy="504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wentieth Century"/>
                <a:buNone/>
              </a:pPr>
              <a:r>
                <a:rPr lang="en-US" sz="16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Trade Corridor Enhancement Account</a:t>
              </a: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 rot="5400000">
              <a:off x="1908918" y="2231141"/>
              <a:ext cx="1092490" cy="2557271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7AA59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1"/>
            <p:cNvSpPr txBox="1"/>
            <p:nvPr/>
          </p:nvSpPr>
          <p:spPr>
            <a:xfrm>
              <a:off x="1176528" y="3016863"/>
              <a:ext cx="2503940" cy="9858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2017-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$300 million per year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wentieth Century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State: SB1, half of diesel excise tax</a:t>
              </a:r>
              <a:endParaRPr/>
            </a:p>
          </p:txBody>
        </p:sp>
      </p:grpSp>
      <p:sp>
        <p:nvSpPr>
          <p:cNvPr id="526" name="Google Shape;526;p31"/>
          <p:cNvSpPr txBox="1"/>
          <p:nvPr>
            <p:ph type="title"/>
          </p:nvPr>
        </p:nvSpPr>
        <p:spPr>
          <a:xfrm>
            <a:off x="381000" y="15240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Trade Corridors Enhancement Program </a:t>
            </a:r>
            <a:endParaRPr/>
          </a:p>
        </p:txBody>
      </p:sp>
      <p:pic>
        <p:nvPicPr>
          <p:cNvPr descr="e-highway.jpg" id="527" name="Google Shape;52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46" y="1676400"/>
            <a:ext cx="3784654" cy="2522509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1"/>
          <p:cNvSpPr txBox="1"/>
          <p:nvPr/>
        </p:nvSpPr>
        <p:spPr>
          <a:xfrm>
            <a:off x="381000" y="4572000"/>
            <a:ext cx="3733800" cy="1631216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6D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California has invested in “trade corridors” since Prop 1B in 2006, which has funded highway expansion but also clean truck  and technology incentives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2"/>
          <p:cNvSpPr txBox="1"/>
          <p:nvPr>
            <p:ph type="title"/>
          </p:nvPr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Workforce Development Program</a:t>
            </a:r>
            <a:br>
              <a:rPr b="1" lang="en-US" sz="3200"/>
            </a:br>
            <a:r>
              <a:rPr lang="en-US" sz="2000"/>
              <a:t>$5M per year to Workforce Development Board</a:t>
            </a:r>
            <a:endParaRPr/>
          </a:p>
        </p:txBody>
      </p:sp>
      <p:sp>
        <p:nvSpPr>
          <p:cNvPr id="535" name="Google Shape;535;p32"/>
          <p:cNvSpPr txBox="1"/>
          <p:nvPr>
            <p:ph idx="1" type="body"/>
          </p:nvPr>
        </p:nvSpPr>
        <p:spPr>
          <a:xfrm>
            <a:off x="381000" y="1905000"/>
            <a:ext cx="23622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US" sz="2000" cap="none"/>
              <a:t>PROGRAM OBJECTIVES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080"/>
              <a:buNone/>
            </a:pPr>
            <a:r>
              <a:rPr lang="en-US"/>
              <a:t>Support pre-apprenticeship training programs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080"/>
              <a:buNone/>
            </a:pPr>
            <a:r>
              <a:rPr lang="en-US"/>
              <a:t>Prioritize participation from women, people of color, disadvantaged youth, formerly incarcerated, and underrepresented groups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/>
          </a:p>
        </p:txBody>
      </p:sp>
      <p:pic>
        <p:nvPicPr>
          <p:cNvPr id="536" name="Google Shape;53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4200" y="1905000"/>
            <a:ext cx="3810000" cy="254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7" name="Google Shape;537;p32"/>
          <p:cNvGraphicFramePr/>
          <p:nvPr/>
        </p:nvGraphicFramePr>
        <p:xfrm>
          <a:off x="4876800" y="962025"/>
          <a:ext cx="5029200" cy="4038600"/>
        </p:xfrm>
        <a:graphic>
          <a:graphicData uri="http://schemas.openxmlformats.org/drawingml/2006/chart">
            <c:chart r:id="rId4"/>
          </a:graphicData>
        </a:graphic>
      </p:graphicFrame>
      <p:pic>
        <p:nvPicPr>
          <p:cNvPr id="538" name="Google Shape;53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57600" y="4572000"/>
            <a:ext cx="396240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3"/>
          <p:cNvSpPr txBox="1"/>
          <p:nvPr>
            <p:ph idx="1" type="body"/>
          </p:nvPr>
        </p:nvSpPr>
        <p:spPr>
          <a:xfrm>
            <a:off x="4267200" y="1752600"/>
            <a:ext cx="4495800" cy="25146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9999"/>
              <a:buNone/>
            </a:pPr>
            <a:r>
              <a:rPr b="1" lang="en-US" sz="2800"/>
              <a:t>RECOMMENDATIONS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/>
              <a:t>Ensure that individuals facing barriers to employment have access to training and job opportunities created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/>
              <a:t>Monitor local agencies participation in this program and who is able to access jobs locally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t/>
            </a:r>
            <a:endParaRPr/>
          </a:p>
        </p:txBody>
      </p:sp>
      <p:sp>
        <p:nvSpPr>
          <p:cNvPr id="545" name="Google Shape;545;p33"/>
          <p:cNvSpPr txBox="1"/>
          <p:nvPr/>
        </p:nvSpPr>
        <p:spPr>
          <a:xfrm>
            <a:off x="381000" y="15240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Workforce Development Program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546" name="Google Shape;54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576" y="4190999"/>
            <a:ext cx="3809673" cy="253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576" y="1752600"/>
            <a:ext cx="3262648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6225" y="4471552"/>
            <a:ext cx="4857750" cy="197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4"/>
          <p:cNvSpPr txBox="1"/>
          <p:nvPr>
            <p:ph idx="1" type="body"/>
          </p:nvPr>
        </p:nvSpPr>
        <p:spPr>
          <a:xfrm>
            <a:off x="440055" y="1752600"/>
            <a:ext cx="3979545" cy="22860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3200"/>
              <a:t>Create a priority across all programs for disadvantaged residents and communities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3200"/>
              <a:t>Public participation is critical within program guidelines and project development level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t/>
            </a:r>
            <a:endParaRPr/>
          </a:p>
        </p:txBody>
      </p:sp>
      <p:sp>
        <p:nvSpPr>
          <p:cNvPr id="555" name="Google Shape;555;p34"/>
          <p:cNvSpPr txBox="1"/>
          <p:nvPr/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Equity &amp; Community Engagement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56" name="Google Shape;556;p34"/>
          <p:cNvSpPr txBox="1"/>
          <p:nvPr/>
        </p:nvSpPr>
        <p:spPr>
          <a:xfrm>
            <a:off x="3962400" y="4114800"/>
            <a:ext cx="4869180" cy="2438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77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 Symbols"/>
              <a:buNone/>
            </a:pPr>
            <a:r>
              <a:rPr lang="en-US" sz="27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CTC workshops for guidelines development is fast-moving, important to have meaningful participation from community stakeholders</a:t>
            </a:r>
            <a:endParaRPr/>
          </a:p>
          <a:p>
            <a:pPr indent="0" lvl="0" marL="0" marR="0" rtl="0" algn="l">
              <a:spcBef>
                <a:spcPts val="1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 Symbols"/>
              <a:buNone/>
            </a:pPr>
            <a:r>
              <a:rPr lang="en-US" sz="27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Leverage funds to transform communities beyond transportation—i.e. housing, land use, clean drinking water investments</a:t>
            </a:r>
            <a:endParaRPr/>
          </a:p>
        </p:txBody>
      </p:sp>
      <p:pic>
        <p:nvPicPr>
          <p:cNvPr id="557" name="Google Shape;55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3432" y="1676400"/>
            <a:ext cx="3467155" cy="231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4276725"/>
            <a:ext cx="3200400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4"/>
          <p:cNvSpPr txBox="1"/>
          <p:nvPr/>
        </p:nvSpPr>
        <p:spPr>
          <a:xfrm rot="-5400000">
            <a:off x="7508108" y="2611280"/>
            <a:ext cx="2057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Source: East Yard Communities for Environmental Justice</a:t>
            </a:r>
            <a:endParaRPr/>
          </a:p>
        </p:txBody>
      </p:sp>
      <p:sp>
        <p:nvSpPr>
          <p:cNvPr id="560" name="Google Shape;560;p34"/>
          <p:cNvSpPr txBox="1"/>
          <p:nvPr/>
        </p:nvSpPr>
        <p:spPr>
          <a:xfrm rot="-5400000">
            <a:off x="2589371" y="5402103"/>
            <a:ext cx="2057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Source: Center for Community Action and Environmental Justice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5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wentieth Century"/>
              <a:buNone/>
            </a:pPr>
            <a:r>
              <a:rPr lang="en-US" sz="3600"/>
              <a:t>State Guidelines Development Process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 txBox="1"/>
          <p:nvPr>
            <p:ph idx="1" type="body"/>
          </p:nvPr>
        </p:nvSpPr>
        <p:spPr>
          <a:xfrm>
            <a:off x="309724" y="1752600"/>
            <a:ext cx="2585876" cy="38100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b="1" lang="en-US" sz="2600" u="sng"/>
              <a:t>CTC Guidelines Workshops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400"/>
              <a:t>July 11, 17, 18 Sacramento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400"/>
              <a:t>July 21 Los Angeles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400"/>
              <a:t>Aug 7, 8 Oakland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400"/>
              <a:t>Sept 8, 25 Sacramento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400"/>
              <a:t>Oct 19 Modesto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400"/>
              <a:t>Oct 24 Los Angeles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400"/>
              <a:t>Nov 17  Stockton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400"/>
              <a:t>Dec 6 Riverside</a:t>
            </a:r>
            <a:endParaRPr/>
          </a:p>
        </p:txBody>
      </p:sp>
      <p:sp>
        <p:nvSpPr>
          <p:cNvPr id="572" name="Google Shape;572;p36"/>
          <p:cNvSpPr txBox="1"/>
          <p:nvPr/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CTC and Caltrans Guidelines Schedule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creenshot 2017-07-09 09.22.45.png" id="573" name="Google Shape;57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1676400"/>
            <a:ext cx="5955862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6"/>
          <p:cNvSpPr txBox="1"/>
          <p:nvPr/>
        </p:nvSpPr>
        <p:spPr>
          <a:xfrm>
            <a:off x="4876800" y="5753100"/>
            <a:ext cx="3886200" cy="8001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62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lang="en-US" sz="2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Caltrans Planning Grant website: </a:t>
            </a:r>
            <a:r>
              <a:rPr lang="en-US" sz="26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http://www.dot.ca.gov/hq/tpp/grants.html</a:t>
            </a:r>
            <a:r>
              <a:rPr lang="en-US" sz="2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/>
          </a:p>
        </p:txBody>
      </p:sp>
      <p:sp>
        <p:nvSpPr>
          <p:cNvPr id="575" name="Google Shape;575;p36"/>
          <p:cNvSpPr txBox="1"/>
          <p:nvPr/>
        </p:nvSpPr>
        <p:spPr>
          <a:xfrm>
            <a:off x="381000" y="5753100"/>
            <a:ext cx="4267200" cy="8001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62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lang="en-US" sz="2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Full schedule of CTC workshops and email lists: </a:t>
            </a:r>
            <a:r>
              <a:rPr lang="en-US" sz="26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http://catc.ca.gov/programs/SB1.html</a:t>
            </a:r>
            <a:r>
              <a:rPr lang="en-US" sz="2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34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7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</a:pPr>
            <a:r>
              <a:rPr lang="en-US"/>
              <a:t>How to Get Involved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8"/>
          <p:cNvSpPr txBox="1"/>
          <p:nvPr>
            <p:ph idx="1" type="body"/>
          </p:nvPr>
        </p:nvSpPr>
        <p:spPr>
          <a:xfrm>
            <a:off x="304800" y="1752600"/>
            <a:ext cx="5257800" cy="48768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Share recommendations &amp; discuss local needs at local meetings around the state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Contact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christopher@climateplanca.org</a:t>
            </a:r>
            <a:r>
              <a:rPr lang="en-US" sz="2800"/>
              <a:t> to help coordinate a local meeting in your community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Let us know if you want to be involved in the state guidelines process – email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jeanie@calbike.org</a:t>
            </a:r>
            <a:r>
              <a:rPr lang="en-US" sz="2800"/>
              <a:t>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Reach out to your local city/county/regional agencies to inquire and influence how funds will be spent locally &amp; what projects to submit for competitive grants</a:t>
            </a:r>
            <a:endParaRPr/>
          </a:p>
        </p:txBody>
      </p:sp>
      <p:sp>
        <p:nvSpPr>
          <p:cNvPr id="587" name="Google Shape;587;p38"/>
          <p:cNvSpPr txBox="1"/>
          <p:nvPr/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Get Involved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588" name="Google Shape;58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7387" y="2171700"/>
            <a:ext cx="30861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6900" y="4229100"/>
            <a:ext cx="32004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9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</a:pPr>
            <a:r>
              <a:rPr lang="en-US"/>
              <a:t>Q&amp;A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Speakers</a:t>
            </a:r>
            <a:endParaRPr/>
          </a:p>
        </p:txBody>
      </p:sp>
      <p:sp>
        <p:nvSpPr>
          <p:cNvPr id="255" name="Google Shape;255;p4"/>
          <p:cNvSpPr txBox="1"/>
          <p:nvPr>
            <p:ph idx="1" type="body"/>
          </p:nvPr>
        </p:nvSpPr>
        <p:spPr>
          <a:xfrm>
            <a:off x="515471" y="32004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59999"/>
              <a:buNone/>
            </a:pPr>
            <a:r>
              <a:rPr lang="en-US"/>
              <a:t>Jeanie Ward-Waller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ct val="59999"/>
              <a:buNone/>
            </a:pPr>
            <a:r>
              <a:rPr lang="en-US"/>
              <a:t>Policy Director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ct val="59999"/>
              <a:buNone/>
            </a:pPr>
            <a:r>
              <a:rPr lang="en-US"/>
              <a:t>California Bicycle Coalition</a:t>
            </a:r>
            <a:endParaRPr/>
          </a:p>
        </p:txBody>
      </p:sp>
      <p:sp>
        <p:nvSpPr>
          <p:cNvPr id="256" name="Google Shape;256;p4"/>
          <p:cNvSpPr txBox="1"/>
          <p:nvPr/>
        </p:nvSpPr>
        <p:spPr>
          <a:xfrm>
            <a:off x="2667000" y="32004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Josh Stark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State Policy Director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TransForm</a:t>
            </a:r>
            <a:endParaRPr b="0" i="0" sz="12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7" name="Google Shape;257;p4"/>
          <p:cNvSpPr txBox="1"/>
          <p:nvPr/>
        </p:nvSpPr>
        <p:spPr>
          <a:xfrm>
            <a:off x="515471" y="56388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Jared Sanchez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Policy Associate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California Bicycle Coalition</a:t>
            </a:r>
            <a:endParaRPr/>
          </a:p>
        </p:txBody>
      </p:sp>
      <p:sp>
        <p:nvSpPr>
          <p:cNvPr id="258" name="Google Shape;258;p4"/>
          <p:cNvSpPr txBox="1"/>
          <p:nvPr/>
        </p:nvSpPr>
        <p:spPr>
          <a:xfrm>
            <a:off x="2667000" y="5638800"/>
            <a:ext cx="2057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Michelle Pariset</a:t>
            </a:r>
            <a:endParaRPr b="0" i="0" sz="29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Policy Advocate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Public Advocates</a:t>
            </a:r>
            <a:endParaRPr/>
          </a:p>
        </p:txBody>
      </p:sp>
      <p:pic>
        <p:nvPicPr>
          <p:cNvPr descr="CBC Headshots-11.jpg" id="259" name="Google Shape;25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671" y="4114800"/>
            <a:ext cx="1547159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BC Headshots-20.jpg" id="260" name="Google Shape;26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671" y="1600200"/>
            <a:ext cx="1524000" cy="1532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sh Stark.jpg" id="261" name="Google Shape;26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3200" y="16002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chelle-Pariset-n8l1qzov4mnus5u4t1f951keceo6v8k7l7wjef1uz0.png" id="262" name="Google Shape;26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3200" y="4076700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"/>
          <p:cNvSpPr txBox="1"/>
          <p:nvPr/>
        </p:nvSpPr>
        <p:spPr>
          <a:xfrm>
            <a:off x="4724400" y="3200400"/>
            <a:ext cx="2057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Carey Knecht</a:t>
            </a:r>
            <a:endParaRPr b="0" i="0" sz="12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Director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ClimatePlan</a:t>
            </a:r>
            <a:endParaRPr b="0" i="0" sz="12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7010400" y="32004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Erika Rincón Whitcomb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Senior Associate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PolicyLink</a:t>
            </a:r>
            <a:endParaRPr b="0" i="0" sz="12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4724400" y="56388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Veronica Garibay</a:t>
            </a:r>
            <a:endParaRPr b="0" i="0" sz="29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Co-Director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Leadership Counsel for Justice &amp; Accountability</a:t>
            </a:r>
            <a:endParaRPr/>
          </a:p>
        </p:txBody>
      </p:sp>
      <p:sp>
        <p:nvSpPr>
          <p:cNvPr id="266" name="Google Shape;266;p4"/>
          <p:cNvSpPr txBox="1"/>
          <p:nvPr/>
        </p:nvSpPr>
        <p:spPr>
          <a:xfrm>
            <a:off x="7010400" y="5638800"/>
            <a:ext cx="2057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Shrayas Jatkar</a:t>
            </a:r>
            <a:endParaRPr b="0" i="0" sz="29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Policy Advocate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Coalition for Clean Air</a:t>
            </a:r>
            <a:endParaRPr/>
          </a:p>
        </p:txBody>
      </p:sp>
      <p:pic>
        <p:nvPicPr>
          <p:cNvPr descr="Carey_Knecht_photo_web1-300x278.jpg" id="267" name="Google Shape;26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4467" y="1600200"/>
            <a:ext cx="1644604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ncon_download.jpg" id="268" name="Google Shape;268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68671" y="16002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ronica-01-WEB-e1492456332724.jpg" id="269" name="Google Shape;269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76800" y="40386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rayas-headshot-e1470695651633-150x150.jpg" id="270" name="Google Shape;270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86600" y="4038600"/>
            <a:ext cx="15240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0"/>
          <p:cNvSpPr txBox="1"/>
          <p:nvPr>
            <p:ph idx="4294967295" type="body"/>
          </p:nvPr>
        </p:nvSpPr>
        <p:spPr>
          <a:xfrm>
            <a:off x="533400" y="2259013"/>
            <a:ext cx="4343400" cy="2160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b="0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Ask questions at any time in the ‘Questions’ box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b="0"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rPr b="0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Technical Difficulties?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rPr b="0" lang="en-US" sz="36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linda@calbike.org</a:t>
            </a:r>
            <a:r>
              <a:rPr b="0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b="0"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creenshot 2017-01-18 08.18.12.png" id="601" name="Google Shape;60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6050" y="1661737"/>
            <a:ext cx="2901576" cy="4891463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0"/>
          <p:cNvSpPr/>
          <p:nvPr/>
        </p:nvSpPr>
        <p:spPr>
          <a:xfrm>
            <a:off x="5334000" y="2692055"/>
            <a:ext cx="3053850" cy="2450835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03" name="Google Shape;603;p40"/>
          <p:cNvSpPr txBox="1"/>
          <p:nvPr/>
        </p:nvSpPr>
        <p:spPr>
          <a:xfrm>
            <a:off x="457200" y="381000"/>
            <a:ext cx="8226552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Using GoToWebinar</a:t>
            </a:r>
            <a:endParaRPr b="1" sz="32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1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Contact Us</a:t>
            </a:r>
            <a:endParaRPr/>
          </a:p>
        </p:txBody>
      </p:sp>
      <p:sp>
        <p:nvSpPr>
          <p:cNvPr id="609" name="Google Shape;609;p41"/>
          <p:cNvSpPr txBox="1"/>
          <p:nvPr>
            <p:ph idx="1" type="body"/>
          </p:nvPr>
        </p:nvSpPr>
        <p:spPr>
          <a:xfrm>
            <a:off x="515471" y="32004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lang="en-US" sz="1200"/>
              <a:t>Jeanie Ward-Waller</a:t>
            </a:r>
            <a:endParaRPr/>
          </a:p>
          <a:p>
            <a:pPr indent="0" lvl="0" marL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SzPts val="720"/>
              <a:buNone/>
            </a:pPr>
            <a:r>
              <a:rPr lang="en-US" sz="1200"/>
              <a:t>Policy Director</a:t>
            </a:r>
            <a:endParaRPr/>
          </a:p>
          <a:p>
            <a:pPr indent="0" lvl="0" marL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SzPts val="720"/>
              <a:buNone/>
            </a:pPr>
            <a:r>
              <a:rPr lang="en-US" sz="1200"/>
              <a:t>California Bicycle Coalition</a:t>
            </a:r>
            <a:endParaRPr/>
          </a:p>
          <a:p>
            <a:pPr indent="0" lvl="0" marL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SzPts val="720"/>
              <a:buNone/>
            </a:pPr>
            <a:r>
              <a:rPr lang="en-US" sz="1200" u="sng">
                <a:solidFill>
                  <a:srgbClr val="3366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Jeanie@calbike.org</a:t>
            </a:r>
            <a:r>
              <a:rPr lang="en-US" sz="1200">
                <a:solidFill>
                  <a:srgbClr val="3366FF"/>
                </a:solidFill>
              </a:rPr>
              <a:t> </a:t>
            </a:r>
            <a:endParaRPr/>
          </a:p>
        </p:txBody>
      </p:sp>
      <p:sp>
        <p:nvSpPr>
          <p:cNvPr id="610" name="Google Shape;610;p41"/>
          <p:cNvSpPr txBox="1"/>
          <p:nvPr/>
        </p:nvSpPr>
        <p:spPr>
          <a:xfrm>
            <a:off x="2667000" y="32004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Josh Stark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State Policy Director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TransForm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jstark@transformca.org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11" name="Google Shape;611;p41"/>
          <p:cNvSpPr txBox="1"/>
          <p:nvPr/>
        </p:nvSpPr>
        <p:spPr>
          <a:xfrm>
            <a:off x="515471" y="57150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Jared Sanchez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Policy Associate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California Bicycle Coalition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jared@calbike.org</a:t>
            </a: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/>
          </a:p>
        </p:txBody>
      </p:sp>
      <p:sp>
        <p:nvSpPr>
          <p:cNvPr id="612" name="Google Shape;612;p41"/>
          <p:cNvSpPr txBox="1"/>
          <p:nvPr/>
        </p:nvSpPr>
        <p:spPr>
          <a:xfrm>
            <a:off x="2590800" y="5715000"/>
            <a:ext cx="2133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Michelle Pariset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Policy Advocate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Public Advocates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mpariset@publicadvocates.org</a:t>
            </a: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/>
          </a:p>
        </p:txBody>
      </p:sp>
      <p:pic>
        <p:nvPicPr>
          <p:cNvPr descr="CBC Headshots-11.jpg" id="613" name="Google Shape;613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1671" y="4191000"/>
            <a:ext cx="1547159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BC Headshots-20.jpg" id="614" name="Google Shape;614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1671" y="1600200"/>
            <a:ext cx="1524000" cy="1532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sh Stark.jpg" id="615" name="Google Shape;615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43200" y="16002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chelle-Pariset-n8l1qzov4mnus5u4t1f951keceo6v8k7l7wjef1uz0.png" id="616" name="Google Shape;616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43200" y="4152900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1"/>
          <p:cNvSpPr txBox="1"/>
          <p:nvPr/>
        </p:nvSpPr>
        <p:spPr>
          <a:xfrm>
            <a:off x="4724400" y="3200400"/>
            <a:ext cx="2057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Carey Knecht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Director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ClimatePlan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carey@climateplanca.org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t/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18" name="Google Shape;618;p41"/>
          <p:cNvSpPr txBox="1"/>
          <p:nvPr/>
        </p:nvSpPr>
        <p:spPr>
          <a:xfrm>
            <a:off x="7010400" y="3200400"/>
            <a:ext cx="2057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Erika Rincón Whitcomb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Senior Associate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PolicyLink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ewhitcomb@policylink.org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19" name="Google Shape;619;p41"/>
          <p:cNvSpPr txBox="1"/>
          <p:nvPr/>
        </p:nvSpPr>
        <p:spPr>
          <a:xfrm>
            <a:off x="4724400" y="5715000"/>
            <a:ext cx="2286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Veronica Garibay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Co-Director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Leadership Counsel for Justice &amp; Accountability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vgaribay@leadershipcounsel.org</a:t>
            </a: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/>
          </a:p>
        </p:txBody>
      </p:sp>
      <p:sp>
        <p:nvSpPr>
          <p:cNvPr id="620" name="Google Shape;620;p41"/>
          <p:cNvSpPr txBox="1"/>
          <p:nvPr/>
        </p:nvSpPr>
        <p:spPr>
          <a:xfrm>
            <a:off x="7010400" y="5715000"/>
            <a:ext cx="2057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Shrayas Jatkar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Policy Advocate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Coalition for Clean Air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720"/>
              <a:buFont typeface="Noto Sans Symbols"/>
              <a:buNone/>
            </a:pPr>
            <a:r>
              <a:rPr lang="en-US" sz="12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shrayas@ccair.org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Carey_Knecht_photo_web1-300x278.jpg" id="621" name="Google Shape;621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814467" y="1600200"/>
            <a:ext cx="1644604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ncon_download.jpg" id="622" name="Google Shape;622;p4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068671" y="16002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ronica-01-WEB-e1492456332724.jpg" id="623" name="Google Shape;623;p4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876800" y="41148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rayas-headshot-e1470695651633-150x150.jpg" id="624" name="Google Shape;624;p4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086600" y="4114800"/>
            <a:ext cx="15240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</a:pPr>
            <a:r>
              <a:rPr lang="en-US"/>
              <a:t>Overview of Senate Bill 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/>
          <p:nvPr>
            <p:ph idx="1" type="body"/>
          </p:nvPr>
        </p:nvSpPr>
        <p:spPr>
          <a:xfrm>
            <a:off x="4114800" y="1752600"/>
            <a:ext cx="4800600" cy="45720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b="1" lang="en-US" sz="3500"/>
              <a:t>LANDMARK INVESTMENT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2600"/>
              <a:t>First state gas tax hike since 1994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2600"/>
              <a:t>Focused on “fix-it-first” rather than road expansion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2600"/>
              <a:t>Largest proportion of multi-modal investments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60000"/>
              <a:buNone/>
            </a:pPr>
            <a:r>
              <a:rPr lang="en-US" sz="2600"/>
              <a:t>Includes language to “address highest transportation needs…”</a:t>
            </a:r>
            <a:endParaRPr/>
          </a:p>
        </p:txBody>
      </p:sp>
      <p:sp>
        <p:nvSpPr>
          <p:cNvPr id="282" name="Google Shape;282;p6"/>
          <p:cNvSpPr txBox="1"/>
          <p:nvPr/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i="0" lang="en-US" sz="32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SB 1: Road Repair &amp; Accountability Act of 2017</a:t>
            </a:r>
            <a:endParaRPr b="0" i="0" sz="2000" u="none" cap="none" strike="noStrike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download.jpeg" id="283" name="Google Shape;283;p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3429000"/>
            <a:ext cx="3657600" cy="252548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6"/>
          <p:cNvSpPr txBox="1"/>
          <p:nvPr/>
        </p:nvSpPr>
        <p:spPr>
          <a:xfrm>
            <a:off x="457200" y="1676400"/>
            <a:ext cx="388620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sng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April 28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Signed into law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November 1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Gas tax increase goes into effect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"/>
          <p:cNvSpPr txBox="1"/>
          <p:nvPr>
            <p:ph idx="1" type="body"/>
          </p:nvPr>
        </p:nvSpPr>
        <p:spPr>
          <a:xfrm>
            <a:off x="457200" y="1828800"/>
            <a:ext cx="5029200" cy="46482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b="1" lang="en-US" sz="4100"/>
              <a:t>HOWEVER…</a:t>
            </a:r>
            <a:endParaRPr b="1" sz="4100"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Vast majority of funds for roads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Highway expansion still eligible through several programs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Only Active Transportation and Rail Programs have an equity priority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Controversial gas tax increase comes with urgency to show results quickly (repeal measure released July 10)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ct val="59999"/>
              <a:buNone/>
            </a:pPr>
            <a:r>
              <a:rPr lang="en-US" sz="2800"/>
              <a:t>Critical to serve transportation needs across the state effectively</a:t>
            </a:r>
            <a:endParaRPr/>
          </a:p>
        </p:txBody>
      </p:sp>
      <p:sp>
        <p:nvSpPr>
          <p:cNvPr id="291" name="Google Shape;291;p7"/>
          <p:cNvSpPr txBox="1"/>
          <p:nvPr/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SB 1: Road Repair &amp; Accountability Act of 2017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images.jpeg" id="292" name="Google Shape;292;p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800" y="2895600"/>
            <a:ext cx="3276600" cy="2262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Bike_Vertical_Logo_Longer_Color.jpg" id="298" name="Google Shape;2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6200" y="152400"/>
            <a:ext cx="1271031" cy="1113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ubrt01.jpg" id="299" name="Google Shape;29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0" y="3810000"/>
            <a:ext cx="3467100" cy="23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8"/>
          <p:cNvSpPr txBox="1"/>
          <p:nvPr>
            <p:ph type="title"/>
          </p:nvPr>
        </p:nvSpPr>
        <p:spPr>
          <a:xfrm>
            <a:off x="457200" y="1524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/>
              <a:t>Statewide Survey Stats</a:t>
            </a:r>
            <a:endParaRPr/>
          </a:p>
        </p:txBody>
      </p:sp>
      <p:sp>
        <p:nvSpPr>
          <p:cNvPr id="301" name="Google Shape;301;p8"/>
          <p:cNvSpPr txBox="1"/>
          <p:nvPr/>
        </p:nvSpPr>
        <p:spPr>
          <a:xfrm>
            <a:off x="457200" y="1794808"/>
            <a:ext cx="4724400" cy="1938992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6D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Strong support for Complete Streets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 in 10 Californians think that transportation departments should change the way they build streets and roads to make them safe for all users </a:t>
            </a:r>
            <a:endParaRPr/>
          </a:p>
        </p:txBody>
      </p:sp>
      <p:sp>
        <p:nvSpPr>
          <p:cNvPr id="302" name="Google Shape;302;p8"/>
          <p:cNvSpPr txBox="1"/>
          <p:nvPr/>
        </p:nvSpPr>
        <p:spPr>
          <a:xfrm>
            <a:off x="3810000" y="4114800"/>
            <a:ext cx="4953000" cy="2308324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rgbClr val="787C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sng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Support for Alternatives to Driving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Nearly half of voters support investment in alternatives to driving--public transportation, walking, and bicycling--as an equal or higher priority to improving freeways and roads </a:t>
            </a:r>
            <a:endParaRPr/>
          </a:p>
        </p:txBody>
      </p:sp>
      <p:pic>
        <p:nvPicPr>
          <p:cNvPr descr="openstreets_ciclavia_600x400.jpg" id="303" name="Google Shape;30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5400" y="1803400"/>
            <a:ext cx="3352800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17-07-09 14.58.38.png" id="304" name="Google Shape;30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06362" y="0"/>
            <a:ext cx="1613638" cy="12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9"/>
          <p:cNvSpPr txBox="1"/>
          <p:nvPr/>
        </p:nvSpPr>
        <p:spPr>
          <a:xfrm>
            <a:off x="381000" y="273050"/>
            <a:ext cx="83820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b="1" lang="en-US" sz="32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 Principles for Investment</a:t>
            </a:r>
            <a:endParaRPr b="0" sz="200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1" name="Google Shape;311;p9"/>
          <p:cNvSpPr txBox="1"/>
          <p:nvPr>
            <p:ph idx="1" type="body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/>
          </a:p>
        </p:txBody>
      </p:sp>
      <p:sp>
        <p:nvSpPr>
          <p:cNvPr id="312" name="Google Shape;312;p9"/>
          <p:cNvSpPr txBox="1"/>
          <p:nvPr>
            <p:ph idx="1" type="body"/>
          </p:nvPr>
        </p:nvSpPr>
        <p:spPr>
          <a:xfrm>
            <a:off x="361950" y="1676400"/>
            <a:ext cx="4743450" cy="44958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1. Fund the ‘highest transportation needs’ based on social equity 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2. Undertake inclusive outreach and engagement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3. Reduce air pollution &amp; climate change impacts, especially for most vulnerable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4. Promote healthy communities and health outcomes</a:t>
            </a:r>
            <a:endParaRPr/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SzPts val="1290"/>
              <a:buNone/>
            </a:pPr>
            <a:r>
              <a:rPr lang="en-US" sz="2150"/>
              <a:t>5. Expand access to workforce training and jobs</a:t>
            </a:r>
            <a:endParaRPr/>
          </a:p>
        </p:txBody>
      </p:sp>
      <p:pic>
        <p:nvPicPr>
          <p:cNvPr descr="Screen Shot 2017-07-10 at 10.27.59 AM.png" id="313" name="Google Shape;3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7800" y="1676400"/>
            <a:ext cx="3623258" cy="46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4080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4080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2017-02-10T01:23:40Z</dcterms:created>
  <dc:creator>Tyrone Buckley</dc:creator>
</cp:coreProperties>
</file>