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6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7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8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9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0.xml" ContentType="application/vnd.openxmlformats-officedocument.presentationml.notesSlide+xml"/>
  <Override PartName="/ppt/tags/tag68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7" r:id="rId2"/>
    <p:sldId id="271" r:id="rId3"/>
    <p:sldId id="267" r:id="rId4"/>
    <p:sldId id="258" r:id="rId5"/>
    <p:sldId id="279" r:id="rId6"/>
    <p:sldId id="268" r:id="rId7"/>
    <p:sldId id="280" r:id="rId8"/>
    <p:sldId id="277" r:id="rId9"/>
    <p:sldId id="270" r:id="rId10"/>
    <p:sldId id="272" r:id="rId11"/>
    <p:sldId id="274" r:id="rId12"/>
    <p:sldId id="2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11" autoAdjust="0"/>
    <p:restoredTop sz="69503" autoAdjust="0"/>
  </p:normalViewPr>
  <p:slideViewPr>
    <p:cSldViewPr snapToGrid="0">
      <p:cViewPr>
        <p:scale>
          <a:sx n="59" d="100"/>
          <a:sy n="59" d="100"/>
        </p:scale>
        <p:origin x="-1344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-306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94096-F45E-7641-923C-41CE02C01408}" type="datetimeFigureOut">
              <a:rPr lang="en-US" smtClean="0"/>
              <a:t>12/5/18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A6570-2B75-5845-BCBF-27061E95C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50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9BBC2-4FB8-44BC-B963-0B0C83D429D4}" type="datetimeFigureOut">
              <a:rPr lang="en-GB" smtClean="0"/>
              <a:t>12/5/18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BF782-A9E1-477C-BA6A-132925B5D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013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Ladies and Gentleman</a:t>
            </a:r>
            <a:r>
              <a:rPr lang="en-US" baseline="0" dirty="0" smtClean="0"/>
              <a:t> – thanks for the opportunity to talk to you today about a simple but powerful transportation innovation that is on the cusp of a large boom in California and beyond. The eBike. And in the next 5 minutes, I’d like to give you the what, who, when, &amp; why of </a:t>
            </a:r>
            <a:r>
              <a:rPr lang="en-US" baseline="0" dirty="0" err="1" smtClean="0"/>
              <a:t>eBikes</a:t>
            </a:r>
            <a:r>
              <a:rPr lang="en-US" baseline="0" dirty="0" smtClean="0"/>
              <a:t> to give you a better understanding of why they’re important to mobility.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FEE80E-BCC8-421A-8F65-6966A7EE8B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sch Office San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039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BF782-A9E1-477C-BA6A-132925B5D4A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891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I’d like to thank the California</a:t>
            </a:r>
            <a:r>
              <a:rPr lang="en-US" baseline="0" dirty="0" smtClean="0"/>
              <a:t> Bicycle Coalition, Portland State University, and University of </a:t>
            </a:r>
            <a:r>
              <a:rPr lang="en-US" baseline="0" dirty="0" smtClean="0"/>
              <a:t>Tennessee </a:t>
            </a:r>
            <a:r>
              <a:rPr lang="en-US" baseline="0" dirty="0" smtClean="0"/>
              <a:t>for their support, and you for your time and interest in this topic.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BF782-A9E1-477C-BA6A-132925B5D4A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594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I begin,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brief introduction: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come to you today to talk about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eBikes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wearing 3 hats: </a:t>
            </a:r>
          </a:p>
          <a:p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1st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as a supplier in this industry. I work at Bosch eBike Systems in Irvine CA. 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b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as a researcher. This is one of the first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eBikes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saw as I did my doctoral research on electric two wheelers back in 2006 under guidance from Dan Sperling at ITS-Davis. 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3rd, as an eBike commuter (here you see my eBike carrying some precious cargo). 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D053-7EA4-4214-82AD-4AD7EBB39D2E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4746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eBikes</a:t>
            </a:r>
            <a:r>
              <a:rPr lang="en-US" dirty="0" smtClean="0"/>
              <a:t> have come</a:t>
            </a:r>
            <a:r>
              <a:rPr lang="en-US" baseline="0" dirty="0" smtClean="0"/>
              <a:t> a long way since 2006: the two biggest innovations being batteries, which are way cheaper, lighter, and longer lasting; and pedal-assist control, which makes an eBike feel like a bicycle. Some </a:t>
            </a:r>
            <a:r>
              <a:rPr lang="en-US" baseline="0" dirty="0" err="1" smtClean="0"/>
              <a:t>eBikes</a:t>
            </a:r>
            <a:r>
              <a:rPr lang="en-US" baseline="0" dirty="0" smtClean="0"/>
              <a:t> also have a throttle. </a:t>
            </a:r>
            <a:r>
              <a:rPr lang="en-US" baseline="0" dirty="0" err="1" smtClean="0"/>
              <a:t>eBikes</a:t>
            </a:r>
            <a:r>
              <a:rPr lang="en-US" baseline="0" dirty="0" smtClean="0"/>
              <a:t> are typically pedaled, and thus preserve the healthy human element of cycling, and makes cycling more fun by flattening hills.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BF782-A9E1-477C-BA6A-132925B5D4A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540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eBikes</a:t>
            </a:r>
            <a:r>
              <a:rPr lang="en-US" dirty="0" smtClean="0"/>
              <a:t> are important because they are getting more people on two wheels. One</a:t>
            </a:r>
            <a:r>
              <a:rPr lang="en-US" baseline="0" dirty="0" smtClean="0"/>
              <a:t> example from a UK Study by Steer. </a:t>
            </a:r>
            <a:r>
              <a:rPr lang="en-US" dirty="0" smtClean="0"/>
              <a:t>Bike share systems</a:t>
            </a:r>
            <a:r>
              <a:rPr lang="en-US" baseline="0" dirty="0" smtClean="0"/>
              <a:t> traditionally have been plagued by limited participation from typically young men. In their study, they found that a new eBike share system in the UK attracted significantly more women riders than their previous non-electric system.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BF782-A9E1-477C-BA6A-132925B5D4A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993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researchers John MacArthur from Portland</a:t>
            </a:r>
            <a:r>
              <a:rPr lang="en-US" baseline="0" dirty="0" smtClean="0"/>
              <a:t> State University </a:t>
            </a:r>
            <a:r>
              <a:rPr lang="en-US" dirty="0" smtClean="0"/>
              <a:t>and Chris Cherry from University of </a:t>
            </a:r>
            <a:r>
              <a:rPr lang="en-US" dirty="0" err="1" smtClean="0"/>
              <a:t>Tennesseee</a:t>
            </a:r>
            <a:r>
              <a:rPr lang="en-US" dirty="0" smtClean="0"/>
              <a:t> have been exploring why people eBike.</a:t>
            </a:r>
            <a:r>
              <a:rPr lang="en-US" baseline="0" dirty="0" smtClean="0"/>
              <a:t> Their recent survey of nearly 2thousand eBike owners reveals some important findings.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BF782-A9E1-477C-BA6A-132925B5D4A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69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First,</a:t>
            </a:r>
            <a:r>
              <a:rPr lang="en-US" baseline="0" dirty="0" smtClean="0"/>
              <a:t> people use </a:t>
            </a:r>
            <a:r>
              <a:rPr lang="en-US" baseline="0" dirty="0" err="1" smtClean="0"/>
              <a:t>eBikes</a:t>
            </a:r>
            <a:r>
              <a:rPr lang="en-US" baseline="0" dirty="0" smtClean="0"/>
              <a:t> primarily as for Exercise &amp; recreation, and as a transportation tool to commute.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BF782-A9E1-477C-BA6A-132925B5D4A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696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eBike </a:t>
            </a:r>
            <a:r>
              <a:rPr lang="en-US" sz="1200" kern="0" dirty="0" smtClean="0">
                <a:solidFill>
                  <a:schemeClr val="bg1"/>
                </a:solidFill>
              </a:rPr>
              <a:t>owners ride more often after converting from bicycle. In separate research that Bosch conducted, we found eBike owners ride 3</a:t>
            </a:r>
            <a:r>
              <a:rPr lang="en-US" sz="1200" kern="0" baseline="0" dirty="0" smtClean="0">
                <a:solidFill>
                  <a:schemeClr val="bg1"/>
                </a:solidFill>
              </a:rPr>
              <a:t>X times as often and 3X as far. </a:t>
            </a:r>
            <a:endParaRPr lang="en-US" sz="1200" kern="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BF782-A9E1-477C-BA6A-132925B5D4A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997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</a:t>
            </a:r>
            <a:r>
              <a:rPr lang="en-US" baseline="0" dirty="0" smtClean="0"/>
              <a:t> importantly, to the benefit of clogged Californian streets, eBike trips seem to be replacing car trips most often, as you’ll see in the chart.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BF782-A9E1-477C-BA6A-132925B5D4A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221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surprisingly,</a:t>
            </a:r>
            <a:r>
              <a:rPr lang="en-US" baseline="0" dirty="0" smtClean="0"/>
              <a:t> the epi-center of the eBike market is in California. It’s also the epi-center of the eBike industry, these are just some of the companies based in California.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BF782-A9E1-477C-BA6A-132925B5D4A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46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tags" Target="../tags/tag4.xml"/><Relationship Id="rId3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 hidden="1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0" y="0"/>
            <a:ext cx="1411520" cy="141147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sz="111" b="0" i="0" u="none" spc="0">
                <a:solidFill>
                  <a:schemeClr val="tx1"/>
                </a:solidFill>
                <a:latin typeface="Bosch Office Sans" pitchFamily="2" charset="0"/>
              </a:defRPr>
            </a:lvl1pPr>
            <a:lvl2pPr marL="457183" indent="0" algn="ctr">
              <a:buNone/>
              <a:defRPr sz="1999"/>
            </a:lvl2pPr>
            <a:lvl3pPr marL="914367" indent="0" algn="ctr">
              <a:buNone/>
              <a:defRPr sz="1799"/>
            </a:lvl3pPr>
            <a:lvl4pPr marL="1371551" indent="0" algn="ctr">
              <a:buNone/>
              <a:defRPr sz="1600"/>
            </a:lvl4pPr>
            <a:lvl5pPr marL="1828734" indent="0" algn="ctr">
              <a:buNone/>
              <a:defRPr sz="1600"/>
            </a:lvl5pPr>
            <a:lvl6pPr marL="2285919" indent="0" algn="ctr">
              <a:buNone/>
              <a:defRPr sz="1600"/>
            </a:lvl6pPr>
            <a:lvl7pPr marL="2743102" indent="0" algn="ctr">
              <a:buNone/>
              <a:defRPr sz="1600"/>
            </a:lvl7pPr>
            <a:lvl8pPr marL="3200286" indent="0" algn="ctr">
              <a:buNone/>
              <a:defRPr sz="1600"/>
            </a:lvl8pPr>
            <a:lvl9pPr marL="365747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87950" y="287940"/>
            <a:ext cx="10973153" cy="5784221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 anchorCtr="0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891" b="0" i="0" u="none" cap="all" spc="0">
                <a:solidFill>
                  <a:srgbClr val="FFFFFF"/>
                </a:solidFill>
                <a:latin typeface="Bosch Office Sans" pitchFamily="2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919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259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7053" y="365221"/>
            <a:ext cx="2627526" cy="581174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423" y="365221"/>
            <a:ext cx="7663811" cy="5811744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35915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43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4639" y="1439703"/>
            <a:ext cx="5624905" cy="22318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78927" y="1439703"/>
            <a:ext cx="5626670" cy="22318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4639" y="3840975"/>
            <a:ext cx="5624905" cy="2231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927" y="3840975"/>
            <a:ext cx="5626670" cy="2231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782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F810255-3F1D-5E4B-88DE-81B2E420A165}"/>
              </a:ext>
            </a:extLst>
          </p:cNvPr>
          <p:cNvSpPr txBox="1"/>
          <p:nvPr userDrawn="1"/>
        </p:nvSpPr>
        <p:spPr>
          <a:xfrm>
            <a:off x="11290852" y="64008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9D2360E-D637-2B4E-83C3-97046FD43845}"/>
              </a:ext>
            </a:extLst>
          </p:cNvPr>
          <p:cNvSpPr/>
          <p:nvPr userDrawn="1"/>
        </p:nvSpPr>
        <p:spPr>
          <a:xfrm>
            <a:off x="1" y="6137815"/>
            <a:ext cx="12192000" cy="7201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590CDA2-3273-CE4E-8B59-FE7E4A62858D}"/>
              </a:ext>
            </a:extLst>
          </p:cNvPr>
          <p:cNvSpPr txBox="1"/>
          <p:nvPr userDrawn="1"/>
        </p:nvSpPr>
        <p:spPr>
          <a:xfrm>
            <a:off x="6758609" y="632128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1185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719" y="1709651"/>
            <a:ext cx="10514805" cy="2852941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719" y="4589055"/>
            <a:ext cx="10514805" cy="150145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6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25138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75" y="1440370"/>
            <a:ext cx="5403709" cy="463319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1236" y="1440369"/>
            <a:ext cx="5403709" cy="463319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3391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76" y="365219"/>
            <a:ext cx="10514805" cy="1325021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77" y="1681419"/>
            <a:ext cx="5158605" cy="8239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3" indent="0">
              <a:buNone/>
              <a:defRPr sz="1999" b="1"/>
            </a:lvl2pPr>
            <a:lvl3pPr marL="914367" indent="0">
              <a:buNone/>
              <a:defRPr sz="1799" b="1"/>
            </a:lvl3pPr>
            <a:lvl4pPr marL="1371551" indent="0">
              <a:buNone/>
              <a:defRPr sz="1600" b="1"/>
            </a:lvl4pPr>
            <a:lvl5pPr marL="1828734" indent="0">
              <a:buNone/>
              <a:defRPr sz="1600" b="1"/>
            </a:lvl5pPr>
            <a:lvl6pPr marL="2285919" indent="0">
              <a:buNone/>
              <a:defRPr sz="1600" b="1"/>
            </a:lvl6pPr>
            <a:lvl7pPr marL="2743102" indent="0">
              <a:buNone/>
              <a:defRPr sz="1600" b="1"/>
            </a:lvl7pPr>
            <a:lvl8pPr marL="3200286" indent="0">
              <a:buNone/>
              <a:defRPr sz="1600" b="1"/>
            </a:lvl8pPr>
            <a:lvl9pPr marL="365747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77" y="2505368"/>
            <a:ext cx="5158605" cy="368394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451" y="1681419"/>
            <a:ext cx="5182129" cy="8239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3" indent="0">
              <a:buNone/>
              <a:defRPr sz="1999" b="1"/>
            </a:lvl2pPr>
            <a:lvl3pPr marL="914367" indent="0">
              <a:buNone/>
              <a:defRPr sz="1799" b="1"/>
            </a:lvl3pPr>
            <a:lvl4pPr marL="1371551" indent="0">
              <a:buNone/>
              <a:defRPr sz="1600" b="1"/>
            </a:lvl4pPr>
            <a:lvl5pPr marL="1828734" indent="0">
              <a:buNone/>
              <a:defRPr sz="1600" b="1"/>
            </a:lvl5pPr>
            <a:lvl6pPr marL="2285919" indent="0">
              <a:buNone/>
              <a:defRPr sz="1600" b="1"/>
            </a:lvl6pPr>
            <a:lvl7pPr marL="2743102" indent="0">
              <a:buNone/>
              <a:defRPr sz="1600" b="1"/>
            </a:lvl7pPr>
            <a:lvl8pPr marL="3200286" indent="0">
              <a:buNone/>
              <a:defRPr sz="1600" b="1"/>
            </a:lvl8pPr>
            <a:lvl9pPr marL="365747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451" y="2505368"/>
            <a:ext cx="5182129" cy="368394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5420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176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02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76" y="456965"/>
            <a:ext cx="3933055" cy="160025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129" y="988034"/>
            <a:ext cx="6172450" cy="48731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76" y="2057223"/>
            <a:ext cx="3933055" cy="3810980"/>
          </a:xfrm>
        </p:spPr>
        <p:txBody>
          <a:bodyPr/>
          <a:lstStyle>
            <a:lvl1pPr marL="0" indent="0">
              <a:buNone/>
              <a:defRPr sz="1600"/>
            </a:lvl1pPr>
            <a:lvl2pPr marL="457183" indent="0">
              <a:buNone/>
              <a:defRPr sz="1400"/>
            </a:lvl2pPr>
            <a:lvl3pPr marL="914367" indent="0">
              <a:buNone/>
              <a:defRPr sz="1200"/>
            </a:lvl3pPr>
            <a:lvl4pPr marL="1371551" indent="0">
              <a:buNone/>
              <a:defRPr sz="1000"/>
            </a:lvl4pPr>
            <a:lvl5pPr marL="1828734" indent="0">
              <a:buNone/>
              <a:defRPr sz="1000"/>
            </a:lvl5pPr>
            <a:lvl6pPr marL="2285919" indent="0">
              <a:buNone/>
              <a:defRPr sz="1000"/>
            </a:lvl6pPr>
            <a:lvl7pPr marL="2743102" indent="0">
              <a:buNone/>
              <a:defRPr sz="1000"/>
            </a:lvl7pPr>
            <a:lvl8pPr marL="3200286" indent="0">
              <a:buNone/>
              <a:defRPr sz="1000"/>
            </a:lvl8pPr>
            <a:lvl9pPr marL="365747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912184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76" y="456965"/>
            <a:ext cx="3933055" cy="160025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129" y="988034"/>
            <a:ext cx="6172450" cy="4873114"/>
          </a:xfrm>
        </p:spPr>
        <p:txBody>
          <a:bodyPr/>
          <a:lstStyle>
            <a:lvl1pPr marL="0" indent="0">
              <a:buNone/>
              <a:defRPr sz="3200"/>
            </a:lvl1pPr>
            <a:lvl2pPr marL="457183" indent="0">
              <a:buNone/>
              <a:defRPr sz="2800"/>
            </a:lvl2pPr>
            <a:lvl3pPr marL="914367" indent="0">
              <a:buNone/>
              <a:defRPr sz="2400"/>
            </a:lvl3pPr>
            <a:lvl4pPr marL="1371551" indent="0">
              <a:buNone/>
              <a:defRPr sz="1999"/>
            </a:lvl4pPr>
            <a:lvl5pPr marL="1828734" indent="0">
              <a:buNone/>
              <a:defRPr sz="1999"/>
            </a:lvl5pPr>
            <a:lvl6pPr marL="2285919" indent="0">
              <a:buNone/>
              <a:defRPr sz="1999"/>
            </a:lvl6pPr>
            <a:lvl7pPr marL="2743102" indent="0">
              <a:buNone/>
              <a:defRPr sz="1999"/>
            </a:lvl7pPr>
            <a:lvl8pPr marL="3200286" indent="0">
              <a:buNone/>
              <a:defRPr sz="1999"/>
            </a:lvl8pPr>
            <a:lvl9pPr marL="3657470" indent="0">
              <a:buNone/>
              <a:defRPr sz="1999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76" y="2057223"/>
            <a:ext cx="3933055" cy="3810980"/>
          </a:xfrm>
        </p:spPr>
        <p:txBody>
          <a:bodyPr/>
          <a:lstStyle>
            <a:lvl1pPr marL="0" indent="0">
              <a:buNone/>
              <a:defRPr sz="1600"/>
            </a:lvl1pPr>
            <a:lvl2pPr marL="457183" indent="0">
              <a:buNone/>
              <a:defRPr sz="1400"/>
            </a:lvl2pPr>
            <a:lvl3pPr marL="914367" indent="0">
              <a:buNone/>
              <a:defRPr sz="1200"/>
            </a:lvl3pPr>
            <a:lvl4pPr marL="1371551" indent="0">
              <a:buNone/>
              <a:defRPr sz="1000"/>
            </a:lvl4pPr>
            <a:lvl5pPr marL="1828734" indent="0">
              <a:buNone/>
              <a:defRPr sz="1000"/>
            </a:lvl5pPr>
            <a:lvl6pPr marL="2285919" indent="0">
              <a:buNone/>
              <a:defRPr sz="1000"/>
            </a:lvl6pPr>
            <a:lvl7pPr marL="2743102" indent="0">
              <a:buNone/>
              <a:defRPr sz="1000"/>
            </a:lvl7pPr>
            <a:lvl8pPr marL="3200286" indent="0">
              <a:buNone/>
              <a:defRPr sz="1000"/>
            </a:lvl8pPr>
            <a:lvl9pPr marL="365747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58758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tags" Target="../tags/tag1.xml"/><Relationship Id="rId16" Type="http://schemas.openxmlformats.org/officeDocument/2006/relationships/tags" Target="../tags/tag2.xml"/><Relationship Id="rId17" Type="http://schemas.openxmlformats.org/officeDocument/2006/relationships/image" Target="../media/image1.emf"/><Relationship Id="rId1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4074" y="720185"/>
            <a:ext cx="9137762" cy="432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076" y="1440370"/>
            <a:ext cx="11420869" cy="46331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de-DE" dirty="0"/>
          </a:p>
        </p:txBody>
      </p:sp>
      <p:pic>
        <p:nvPicPr>
          <p:cNvPr id="5" name="Grafik 4"/>
          <p:cNvPicPr>
            <a:picLocks/>
          </p:cNvPicPr>
          <p:nvPr userDrawn="1">
            <p:custDataLst>
              <p:tags r:id="rId1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116" y="6073573"/>
            <a:ext cx="1216730" cy="639398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Grafik 3"/>
          <p:cNvPicPr>
            <a:picLocks/>
          </p:cNvPicPr>
          <p:nvPr userDrawn="1">
            <p:custDataLst>
              <p:tags r:id="rId1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4382"/>
            <a:ext cx="12192706" cy="14397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707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FontTx/>
        <a:buNone/>
        <a:defRPr sz="2001" b="0" i="0" u="none" kern="1200">
          <a:solidFill>
            <a:schemeClr val="tx1"/>
          </a:solidFill>
          <a:latin typeface="Bosch Office Sans" pitchFamily="2" charset="0"/>
          <a:ea typeface="+mj-ea"/>
          <a:cs typeface="+mj-cs"/>
        </a:defRPr>
      </a:lvl1pPr>
    </p:titleStyle>
    <p:bodyStyle>
      <a:lvl1pPr marL="279473" indent="-279473" algn="l" defTabSz="914367" rtl="0" eaLnBrk="1" latinLnBrk="0" hangingPunct="1">
        <a:lnSpc>
          <a:spcPct val="107000"/>
        </a:lnSpc>
        <a:spcBef>
          <a:spcPts val="556"/>
        </a:spcBef>
        <a:buClrTx/>
        <a:buSzPct val="100000"/>
        <a:buFont typeface="Wingdings 3" panose="05040102010807070707" pitchFamily="18" charset="2"/>
        <a:buChar char=""/>
        <a:defRPr sz="2001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1pPr>
      <a:lvl2pPr marL="564591" indent="-304879" algn="l" defTabSz="914367" rtl="0" eaLnBrk="1" latinLnBrk="0" hangingPunct="1">
        <a:lnSpc>
          <a:spcPct val="103000"/>
        </a:lnSpc>
        <a:spcBef>
          <a:spcPts val="556"/>
        </a:spcBef>
        <a:buClrTx/>
        <a:buSzPct val="100000"/>
        <a:buFont typeface="Wingdings 3" panose="05040102010807070707" pitchFamily="18" charset="2"/>
        <a:buChar char=""/>
        <a:defRPr sz="1778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2pPr>
      <a:lvl3pPr marL="811600" indent="-227248" algn="l" defTabSz="914367" rtl="0" eaLnBrk="1" latinLnBrk="0" hangingPunct="1">
        <a:lnSpc>
          <a:spcPct val="102000"/>
        </a:lnSpc>
        <a:spcBef>
          <a:spcPts val="556"/>
        </a:spcBef>
        <a:buClrTx/>
        <a:buSzPct val="100000"/>
        <a:buFontTx/>
        <a:buChar char="‒"/>
        <a:defRPr sz="1556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3pPr>
      <a:lvl4pPr marL="1036025" indent="-204664" algn="l" defTabSz="914367" rtl="0" eaLnBrk="1" latinLnBrk="0" hangingPunct="1">
        <a:lnSpc>
          <a:spcPct val="103000"/>
        </a:lnSpc>
        <a:spcBef>
          <a:spcPts val="556"/>
        </a:spcBef>
        <a:buClrTx/>
        <a:buSzPct val="100000"/>
        <a:buFontTx/>
        <a:buChar char="‒"/>
        <a:defRPr sz="1445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4pPr>
      <a:lvl5pPr marL="1036025" indent="-204664" algn="l" defTabSz="914367" rtl="0" eaLnBrk="1" latinLnBrk="0" hangingPunct="1">
        <a:lnSpc>
          <a:spcPct val="103000"/>
        </a:lnSpc>
        <a:spcBef>
          <a:spcPts val="556"/>
        </a:spcBef>
        <a:buClrTx/>
        <a:buSzPct val="100000"/>
        <a:buFontTx/>
        <a:buChar char="‒"/>
        <a:defRPr sz="1445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5pPr>
      <a:lvl6pPr marL="1036025" indent="-204664" algn="l" defTabSz="914367" rtl="0" eaLnBrk="1" latinLnBrk="0" hangingPunct="1">
        <a:lnSpc>
          <a:spcPct val="103000"/>
        </a:lnSpc>
        <a:spcBef>
          <a:spcPts val="556"/>
        </a:spcBef>
        <a:buClrTx/>
        <a:buSzPct val="100000"/>
        <a:buFontTx/>
        <a:buChar char="‒"/>
        <a:defRPr sz="1445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6pPr>
      <a:lvl7pPr marL="1036025" indent="-204664" algn="l" defTabSz="914367" rtl="0" eaLnBrk="1" latinLnBrk="0" hangingPunct="1">
        <a:lnSpc>
          <a:spcPct val="103000"/>
        </a:lnSpc>
        <a:spcBef>
          <a:spcPts val="556"/>
        </a:spcBef>
        <a:buClrTx/>
        <a:buSzPct val="100000"/>
        <a:buFontTx/>
        <a:buChar char="‒"/>
        <a:defRPr sz="1445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7pPr>
      <a:lvl8pPr marL="1036025" indent="-204664" algn="l" defTabSz="914367" rtl="0" eaLnBrk="1" latinLnBrk="0" hangingPunct="1">
        <a:lnSpc>
          <a:spcPct val="103000"/>
        </a:lnSpc>
        <a:spcBef>
          <a:spcPts val="556"/>
        </a:spcBef>
        <a:buClrTx/>
        <a:buSzPct val="100000"/>
        <a:buFontTx/>
        <a:buChar char="‒"/>
        <a:defRPr sz="1445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8pPr>
      <a:lvl9pPr marL="1036025" indent="-204664" algn="l" defTabSz="914367" rtl="0" eaLnBrk="1" latinLnBrk="0" hangingPunct="1">
        <a:lnSpc>
          <a:spcPct val="103000"/>
        </a:lnSpc>
        <a:spcBef>
          <a:spcPts val="556"/>
        </a:spcBef>
        <a:buClrTx/>
        <a:buSzPct val="100000"/>
        <a:buFontTx/>
        <a:buChar char="‒"/>
        <a:defRPr sz="1445" b="0" i="0" u="none" kern="1200" baseline="0">
          <a:solidFill>
            <a:schemeClr val="tx1"/>
          </a:solidFill>
          <a:latin typeface="Bosch Office Sans" pitchFamily="2" charset="0"/>
          <a:ea typeface="+mn-ea"/>
          <a:cs typeface="+mn-cs"/>
        </a:defRPr>
      </a:lvl9pPr>
    </p:bodyStyle>
    <p:otherStyle>
      <a:defPPr>
        <a:defRPr lang="de-DE"/>
      </a:defPPr>
      <a:lvl1pPr marL="0" algn="l" defTabSz="91436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1" algn="l" defTabSz="91436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9" algn="l" defTabSz="91436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2" algn="l" defTabSz="91436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6" algn="l" defTabSz="91436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0" algn="l" defTabSz="91436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.xml"/><Relationship Id="rId8" Type="http://schemas.openxmlformats.org/officeDocument/2006/relationships/image" Target="../media/image3.png"/><Relationship Id="rId9" Type="http://schemas.openxmlformats.org/officeDocument/2006/relationships/image" Target="../media/image1.emf"/><Relationship Id="rId10" Type="http://schemas.openxmlformats.org/officeDocument/2006/relationships/image" Target="../media/image4.pn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4" Type="http://schemas.openxmlformats.org/officeDocument/2006/relationships/tags" Target="../tags/tag61.xml"/><Relationship Id="rId5" Type="http://schemas.openxmlformats.org/officeDocument/2006/relationships/tags" Target="../tags/tag62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9.xml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tags" Target="../tags/tag58.xml"/><Relationship Id="rId2" Type="http://schemas.openxmlformats.org/officeDocument/2006/relationships/tags" Target="../tags/tag5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4" Type="http://schemas.openxmlformats.org/officeDocument/2006/relationships/tags" Target="../tags/tag66.xml"/><Relationship Id="rId5" Type="http://schemas.openxmlformats.org/officeDocument/2006/relationships/tags" Target="../tags/tag67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0.xml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" Type="http://schemas.openxmlformats.org/officeDocument/2006/relationships/tags" Target="../tags/tag63.xml"/><Relationship Id="rId2" Type="http://schemas.openxmlformats.org/officeDocument/2006/relationships/tags" Target="../tags/tag6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4.png"/><Relationship Id="rId5" Type="http://schemas.openxmlformats.org/officeDocument/2006/relationships/image" Target="../media/image25.jpeg"/><Relationship Id="rId6" Type="http://schemas.openxmlformats.org/officeDocument/2006/relationships/image" Target="../media/image26.png"/><Relationship Id="rId7" Type="http://schemas.openxmlformats.org/officeDocument/2006/relationships/image" Target="../media/image27.tiff"/><Relationship Id="rId8" Type="http://schemas.openxmlformats.org/officeDocument/2006/relationships/image" Target="../media/image28.emf"/><Relationship Id="rId1" Type="http://schemas.openxmlformats.org/officeDocument/2006/relationships/tags" Target="../tags/tag68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Relationship Id="rId7" Type="http://schemas.openxmlformats.org/officeDocument/2006/relationships/slideLayout" Target="../slideLayouts/slideLayout6.xml"/><Relationship Id="rId8" Type="http://schemas.openxmlformats.org/officeDocument/2006/relationships/notesSlide" Target="../notesSlides/notesSlide2.xml"/><Relationship Id="rId9" Type="http://schemas.openxmlformats.org/officeDocument/2006/relationships/image" Target="../media/image5.jpeg"/><Relationship Id="rId10" Type="http://schemas.openxmlformats.org/officeDocument/2006/relationships/image" Target="../media/image6.jpeg"/><Relationship Id="rId1" Type="http://schemas.openxmlformats.org/officeDocument/2006/relationships/tags" Target="../tags/tag10.xml"/><Relationship Id="rId2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.xml"/><Relationship Id="rId12" Type="http://schemas.openxmlformats.org/officeDocument/2006/relationships/notesSlide" Target="../notesSlides/notesSlide3.xml"/><Relationship Id="rId13" Type="http://schemas.openxmlformats.org/officeDocument/2006/relationships/image" Target="../media/image7.png"/><Relationship Id="rId1" Type="http://schemas.openxmlformats.org/officeDocument/2006/relationships/tags" Target="../tags/tag16.xml"/><Relationship Id="rId2" Type="http://schemas.openxmlformats.org/officeDocument/2006/relationships/tags" Target="../tags/tag17.xml"/><Relationship Id="rId3" Type="http://schemas.openxmlformats.org/officeDocument/2006/relationships/tags" Target="../tags/tag18.xml"/><Relationship Id="rId4" Type="http://schemas.openxmlformats.org/officeDocument/2006/relationships/tags" Target="../tags/tag19.xml"/><Relationship Id="rId5" Type="http://schemas.openxmlformats.org/officeDocument/2006/relationships/tags" Target="../tags/tag20.xml"/><Relationship Id="rId6" Type="http://schemas.openxmlformats.org/officeDocument/2006/relationships/tags" Target="../tags/tag21.xml"/><Relationship Id="rId7" Type="http://schemas.openxmlformats.org/officeDocument/2006/relationships/tags" Target="../tags/tag22.xml"/><Relationship Id="rId8" Type="http://schemas.openxmlformats.org/officeDocument/2006/relationships/tags" Target="../tags/tag23.xml"/><Relationship Id="rId9" Type="http://schemas.openxmlformats.org/officeDocument/2006/relationships/tags" Target="../tags/tag24.xml"/><Relationship Id="rId10" Type="http://schemas.openxmlformats.org/officeDocument/2006/relationships/tags" Target="../tags/tag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tags" Target="../tags/tag26.xml"/><Relationship Id="rId2" Type="http://schemas.openxmlformats.org/officeDocument/2006/relationships/tags" Target="../tags/tag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1" Type="http://schemas.openxmlformats.org/officeDocument/2006/relationships/tags" Target="../tags/tag29.xml"/><Relationship Id="rId2" Type="http://schemas.openxmlformats.org/officeDocument/2006/relationships/tags" Target="../tags/tag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4" Type="http://schemas.openxmlformats.org/officeDocument/2006/relationships/tags" Target="../tags/tag36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7.xml"/><Relationship Id="rId7" Type="http://schemas.openxmlformats.org/officeDocument/2006/relationships/image" Target="../media/image12.png"/><Relationship Id="rId1" Type="http://schemas.openxmlformats.org/officeDocument/2006/relationships/tags" Target="../tags/tag33.xml"/><Relationship Id="rId2" Type="http://schemas.openxmlformats.org/officeDocument/2006/relationships/tags" Target="../tags/tag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4" Type="http://schemas.openxmlformats.org/officeDocument/2006/relationships/tags" Target="../tags/tag40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8.xml"/><Relationship Id="rId7" Type="http://schemas.openxmlformats.org/officeDocument/2006/relationships/image" Target="../media/image13.png"/><Relationship Id="rId1" Type="http://schemas.openxmlformats.org/officeDocument/2006/relationships/tags" Target="../tags/tag37.xml"/><Relationship Id="rId2" Type="http://schemas.openxmlformats.org/officeDocument/2006/relationships/tags" Target="../tags/tag38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10" Type="http://schemas.openxmlformats.org/officeDocument/2006/relationships/tags" Target="../tags/tag50.xml"/><Relationship Id="rId11" Type="http://schemas.openxmlformats.org/officeDocument/2006/relationships/tags" Target="../tags/tag51.xml"/><Relationship Id="rId12" Type="http://schemas.openxmlformats.org/officeDocument/2006/relationships/tags" Target="../tags/tag52.xml"/><Relationship Id="rId13" Type="http://schemas.openxmlformats.org/officeDocument/2006/relationships/tags" Target="../tags/tag53.xml"/><Relationship Id="rId14" Type="http://schemas.openxmlformats.org/officeDocument/2006/relationships/tags" Target="../tags/tag54.xml"/><Relationship Id="rId15" Type="http://schemas.openxmlformats.org/officeDocument/2006/relationships/tags" Target="../tags/tag55.xml"/><Relationship Id="rId16" Type="http://schemas.openxmlformats.org/officeDocument/2006/relationships/tags" Target="../tags/tag56.xml"/><Relationship Id="rId17" Type="http://schemas.openxmlformats.org/officeDocument/2006/relationships/tags" Target="../tags/tag57.xml"/><Relationship Id="rId18" Type="http://schemas.openxmlformats.org/officeDocument/2006/relationships/slideLayout" Target="../slideLayouts/slideLayout2.xml"/><Relationship Id="rId19" Type="http://schemas.openxmlformats.org/officeDocument/2006/relationships/image" Target="../media/image14.png"/><Relationship Id="rId1" Type="http://schemas.openxmlformats.org/officeDocument/2006/relationships/tags" Target="../tags/tag41.xml"/><Relationship Id="rId2" Type="http://schemas.openxmlformats.org/officeDocument/2006/relationships/tags" Target="../tags/tag42.xml"/><Relationship Id="rId3" Type="http://schemas.openxmlformats.org/officeDocument/2006/relationships/tags" Target="../tags/tag43.xml"/><Relationship Id="rId4" Type="http://schemas.openxmlformats.org/officeDocument/2006/relationships/tags" Target="../tags/tag44.xml"/><Relationship Id="rId5" Type="http://schemas.openxmlformats.org/officeDocument/2006/relationships/tags" Target="../tags/tag45.xml"/><Relationship Id="rId6" Type="http://schemas.openxmlformats.org/officeDocument/2006/relationships/tags" Target="../tags/tag46.xml"/><Relationship Id="rId7" Type="http://schemas.openxmlformats.org/officeDocument/2006/relationships/tags" Target="../tags/tag47.xml"/><Relationship Id="rId8" Type="http://schemas.openxmlformats.org/officeDocument/2006/relationships/tags" Target="../tags/tag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7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" y="111"/>
            <a:ext cx="12375891" cy="6957525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964" y="6073573"/>
            <a:ext cx="1216691" cy="639398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540" y="0"/>
            <a:ext cx="143970" cy="6858353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0" y="216160"/>
            <a:ext cx="12051823" cy="1405037"/>
          </a:xfrm>
          <a:solidFill>
            <a:schemeClr val="accent6"/>
          </a:solidFill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8000" cap="none" dirty="0" err="1" smtClean="0"/>
              <a:t>eBikes</a:t>
            </a:r>
            <a:r>
              <a:rPr lang="en-US" sz="8000" cap="none" dirty="0" smtClean="0"/>
              <a:t>:</a:t>
            </a:r>
            <a:endParaRPr lang="en-US" sz="7224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3526374" y="229670"/>
            <a:ext cx="8484915" cy="149960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7000"/>
              </a:lnSpc>
              <a:spcBef>
                <a:spcPts val="5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An </a:t>
            </a:r>
            <a:r>
              <a:rPr lang="en-US" sz="4200" i="1" dirty="0" smtClean="0">
                <a:solidFill>
                  <a:schemeClr val="bg1"/>
                </a:solidFill>
              </a:rPr>
              <a:t>Innovation in Transportation </a:t>
            </a:r>
            <a:r>
              <a:rPr lang="en-US" sz="4200" dirty="0" smtClean="0">
                <a:solidFill>
                  <a:schemeClr val="bg1"/>
                </a:solidFill>
              </a:rPr>
              <a:t>on </a:t>
            </a:r>
            <a:r>
              <a:rPr lang="en-US" sz="4200" dirty="0">
                <a:solidFill>
                  <a:schemeClr val="bg1"/>
                </a:solidFill>
              </a:rPr>
              <a:t>the brink of a </a:t>
            </a:r>
            <a:r>
              <a:rPr lang="en-US" sz="4200" dirty="0" smtClean="0">
                <a:solidFill>
                  <a:schemeClr val="bg1"/>
                </a:solidFill>
              </a:rPr>
              <a:t>boom in California</a:t>
            </a:r>
            <a:endParaRPr kumimoji="0" lang="en-US" sz="4200" b="0" i="0" u="none" strike="noStrike" kern="0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4032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66538" y="166352"/>
            <a:ext cx="11616432" cy="431911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defTabSz="1016264">
              <a:lnSpc>
                <a:spcPct val="89000"/>
              </a:lnSpc>
            </a:pPr>
            <a:r>
              <a:rPr lang="en-US" sz="3112" b="1" kern="0" dirty="0">
                <a:solidFill>
                  <a:prstClr val="black"/>
                </a:solidFill>
                <a:latin typeface="Bosch Office Sans" pitchFamily="2" charset="0"/>
              </a:rPr>
              <a:t>Where is the U.S. </a:t>
            </a:r>
            <a:r>
              <a:rPr lang="en-US" sz="3112" b="1" kern="0" dirty="0" err="1">
                <a:solidFill>
                  <a:prstClr val="black"/>
                </a:solidFill>
                <a:latin typeface="Bosch Office Sans" pitchFamily="2" charset="0"/>
              </a:rPr>
              <a:t>eBike</a:t>
            </a:r>
            <a:r>
              <a:rPr lang="en-US" sz="3112" b="1" kern="0" dirty="0">
                <a:solidFill>
                  <a:prstClr val="black"/>
                </a:solidFill>
                <a:latin typeface="Bosch Office Sans" pitchFamily="2" charset="0"/>
              </a:rPr>
              <a:t> </a:t>
            </a:r>
            <a:r>
              <a:rPr lang="en-US" sz="3112" b="1" kern="0" dirty="0" smtClean="0">
                <a:solidFill>
                  <a:prstClr val="black"/>
                </a:solidFill>
                <a:latin typeface="Bosch Office Sans" pitchFamily="2" charset="0"/>
              </a:rPr>
              <a:t>Industry </a:t>
            </a:r>
            <a:r>
              <a:rPr lang="en-US" sz="3112" b="1" i="1" kern="0" dirty="0" smtClean="0">
                <a:solidFill>
                  <a:prstClr val="black"/>
                </a:solidFill>
                <a:latin typeface="Bosch Office Sans" pitchFamily="2" charset="0"/>
              </a:rPr>
              <a:t>Predominantly</a:t>
            </a:r>
            <a:r>
              <a:rPr lang="en-US" sz="3112" b="1" kern="0" dirty="0" smtClean="0">
                <a:solidFill>
                  <a:prstClr val="black"/>
                </a:solidFill>
                <a:latin typeface="Bosch Office Sans" pitchFamily="2" charset="0"/>
              </a:rPr>
              <a:t>?</a:t>
            </a:r>
            <a:endParaRPr lang="en-US" sz="3112" b="1" kern="0" dirty="0">
              <a:solidFill>
                <a:prstClr val="black"/>
              </a:solidFill>
              <a:latin typeface="Bosch Office Sans" pitchFamily="2" charset="0"/>
            </a:endParaRPr>
          </a:p>
        </p:txBody>
      </p:sp>
      <p:sp>
        <p:nvSpPr>
          <p:cNvPr id="5" name="Rectangle 4" hidden="1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10251733" y="287941"/>
            <a:ext cx="1880084" cy="86382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19761" rIns="0" bIns="0" rtlCol="0" anchor="t">
            <a:normAutofit/>
          </a:bodyPr>
          <a:lstStyle/>
          <a:p>
            <a:pPr defTabSz="1016264">
              <a:lnSpc>
                <a:spcPts val="1000"/>
              </a:lnSpc>
            </a:pPr>
            <a:endParaRPr lang="en-US" sz="611" kern="0" dirty="0">
              <a:solidFill>
                <a:prstClr val="black"/>
              </a:solidFill>
              <a:latin typeface="Bosch Office Sans"/>
            </a:endParaRPr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197" y="6640986"/>
            <a:ext cx="0" cy="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defTabSz="1016264">
              <a:lnSpc>
                <a:spcPct val="107000"/>
              </a:lnSpc>
            </a:pPr>
            <a:endParaRPr lang="en-US" sz="1445" kern="0" dirty="0" err="1">
              <a:solidFill>
                <a:prstClr val="black"/>
              </a:solidFill>
              <a:latin typeface="Bosch Office Sans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4A68B449-D665-AB4A-8EBD-F63D6DD10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432809"/>
              </p:ext>
            </p:extLst>
          </p:nvPr>
        </p:nvGraphicFramePr>
        <p:xfrm>
          <a:off x="640432" y="779628"/>
          <a:ext cx="5091446" cy="514350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2555350">
                  <a:extLst>
                    <a:ext uri="{9D8B030D-6E8A-4147-A177-3AD203B41FA5}">
                      <a16:colId xmlns:a16="http://schemas.microsoft.com/office/drawing/2014/main" xmlns="" val="268502084"/>
                    </a:ext>
                  </a:extLst>
                </a:gridCol>
                <a:gridCol w="2536096">
                  <a:extLst>
                    <a:ext uri="{9D8B030D-6E8A-4147-A177-3AD203B41FA5}">
                      <a16:colId xmlns:a16="http://schemas.microsoft.com/office/drawing/2014/main" xmlns="" val="2393000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dirty="0">
                          <a:effectLst/>
                        </a:rPr>
                        <a:t>Bosch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dirty="0" smtClean="0">
                          <a:effectLst/>
                        </a:rPr>
                        <a:t> Irvine</a:t>
                      </a:r>
                      <a:endParaRPr lang="en-US" sz="2000" dirty="0">
                        <a:effectLst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88809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dirty="0">
                          <a:effectLst/>
                        </a:rPr>
                        <a:t>Specialized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dirty="0" smtClean="0">
                          <a:effectLst/>
                        </a:rPr>
                        <a:t> Morgan </a:t>
                      </a:r>
                      <a:r>
                        <a:rPr lang="en-US" sz="2000" dirty="0">
                          <a:effectLst/>
                        </a:rPr>
                        <a:t>Hill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306575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dirty="0">
                          <a:effectLst/>
                        </a:rPr>
                        <a:t>Giant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dirty="0" smtClean="0">
                          <a:effectLst/>
                        </a:rPr>
                        <a:t> Thousand </a:t>
                      </a:r>
                      <a:r>
                        <a:rPr lang="en-US" sz="2000" dirty="0">
                          <a:effectLst/>
                        </a:rPr>
                        <a:t>Oaks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29773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dirty="0" smtClean="0">
                          <a:effectLst/>
                        </a:rPr>
                        <a:t>Uber /</a:t>
                      </a:r>
                      <a:r>
                        <a:rPr lang="en-US" sz="2000" baseline="0" dirty="0" smtClean="0">
                          <a:effectLst/>
                        </a:rPr>
                        <a:t> Jump</a:t>
                      </a:r>
                      <a:endParaRPr lang="en-US" sz="2000" dirty="0">
                        <a:effectLst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dirty="0" smtClean="0">
                          <a:effectLst/>
                        </a:rPr>
                        <a:t>San Francisco</a:t>
                      </a:r>
                      <a:endParaRPr lang="en-US" sz="2000" dirty="0">
                        <a:effectLst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97527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dirty="0" smtClean="0">
                          <a:effectLst/>
                        </a:rPr>
                        <a:t>Lime</a:t>
                      </a:r>
                      <a:endParaRPr lang="en-US" sz="2000" dirty="0">
                        <a:effectLst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dirty="0" smtClean="0">
                          <a:effectLst/>
                        </a:rPr>
                        <a:t>San Mateo</a:t>
                      </a:r>
                      <a:endParaRPr lang="en-US" sz="2000" dirty="0">
                        <a:effectLst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415672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dirty="0" smtClean="0">
                          <a:effectLst/>
                        </a:rPr>
                        <a:t>Shimano</a:t>
                      </a:r>
                      <a:endParaRPr lang="en-US" sz="2000" dirty="0">
                        <a:effectLst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dirty="0" smtClean="0">
                          <a:effectLst/>
                        </a:rPr>
                        <a:t> Irvine</a:t>
                      </a:r>
                      <a:endParaRPr lang="en-US" sz="2000" dirty="0">
                        <a:effectLst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4896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dirty="0">
                          <a:effectLst/>
                        </a:rPr>
                        <a:t>Yamaha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dirty="0" smtClean="0">
                          <a:effectLst/>
                        </a:rPr>
                        <a:t> Cypress</a:t>
                      </a:r>
                      <a:endParaRPr lang="en-US" sz="2000" dirty="0">
                        <a:effectLst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12390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dirty="0">
                          <a:effectLst/>
                        </a:rPr>
                        <a:t>Electra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dirty="0" smtClean="0">
                          <a:effectLst/>
                        </a:rPr>
                        <a:t> Encinitas</a:t>
                      </a:r>
                      <a:endParaRPr lang="en-US" sz="2000" dirty="0">
                        <a:effectLst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31771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dirty="0" err="1" smtClean="0">
                          <a:effectLst/>
                        </a:rPr>
                        <a:t>Accell</a:t>
                      </a:r>
                      <a:r>
                        <a:rPr lang="en-US" sz="2000" baseline="0" dirty="0" smtClean="0">
                          <a:effectLst/>
                        </a:rPr>
                        <a:t> (</a:t>
                      </a:r>
                      <a:r>
                        <a:rPr lang="en-US" sz="2000" baseline="0" dirty="0" err="1" smtClean="0">
                          <a:effectLst/>
                        </a:rPr>
                        <a:t>Haibike</a:t>
                      </a:r>
                      <a:r>
                        <a:rPr lang="en-US" sz="2000" baseline="0" dirty="0" smtClean="0">
                          <a:effectLst/>
                        </a:rPr>
                        <a:t>, </a:t>
                      </a:r>
                      <a:r>
                        <a:rPr lang="en-US" sz="2000" baseline="0" dirty="0" err="1" smtClean="0">
                          <a:effectLst/>
                        </a:rPr>
                        <a:t>iZip</a:t>
                      </a:r>
                      <a:r>
                        <a:rPr lang="en-US" sz="2000" baseline="0" dirty="0" smtClean="0">
                          <a:effectLst/>
                        </a:rPr>
                        <a:t>)</a:t>
                      </a:r>
                      <a:endParaRPr lang="en-US" sz="2000" dirty="0">
                        <a:effectLst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dirty="0" smtClean="0">
                          <a:effectLst/>
                        </a:rPr>
                        <a:t> Simi </a:t>
                      </a:r>
                      <a:r>
                        <a:rPr lang="en-US" sz="2000" dirty="0">
                          <a:effectLst/>
                        </a:rPr>
                        <a:t>Valley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398378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dirty="0" err="1">
                          <a:effectLst/>
                        </a:rPr>
                        <a:t>Pedego</a:t>
                      </a:r>
                      <a:endParaRPr lang="en-US" sz="2000" dirty="0">
                        <a:effectLst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dirty="0" smtClean="0">
                          <a:effectLst/>
                        </a:rPr>
                        <a:t> Fountain Valley</a:t>
                      </a:r>
                      <a:endParaRPr lang="en-US" sz="2000" dirty="0">
                        <a:effectLst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15569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dirty="0">
                          <a:effectLst/>
                        </a:rPr>
                        <a:t>Pure Cycles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dirty="0" smtClean="0">
                          <a:effectLst/>
                        </a:rPr>
                        <a:t> Burbank</a:t>
                      </a:r>
                      <a:endParaRPr lang="en-US" sz="2000" dirty="0">
                        <a:effectLst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15715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dirty="0">
                          <a:effectLst/>
                        </a:rPr>
                        <a:t>Tempo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dirty="0" smtClean="0">
                          <a:effectLst/>
                        </a:rPr>
                        <a:t> Long </a:t>
                      </a:r>
                      <a:r>
                        <a:rPr lang="en-US" sz="2000" dirty="0">
                          <a:effectLst/>
                        </a:rPr>
                        <a:t>Beach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84066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dirty="0" err="1">
                          <a:effectLst/>
                        </a:rPr>
                        <a:t>Genze</a:t>
                      </a:r>
                      <a:endParaRPr lang="en-US" sz="2000" dirty="0">
                        <a:effectLst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dirty="0" smtClean="0">
                          <a:effectLst/>
                        </a:rPr>
                        <a:t> Fremont</a:t>
                      </a:r>
                      <a:endParaRPr lang="en-US" sz="2000" dirty="0">
                        <a:effectLst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09592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dirty="0" err="1">
                          <a:effectLst/>
                        </a:rPr>
                        <a:t>XtraCycle</a:t>
                      </a:r>
                      <a:endParaRPr lang="en-US" sz="2000" dirty="0">
                        <a:effectLst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dirty="0" smtClean="0">
                          <a:effectLst/>
                        </a:rPr>
                        <a:t> Oakland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73293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dirty="0" smtClean="0">
                          <a:effectLst/>
                        </a:rPr>
                        <a:t>Benno Bikes</a:t>
                      </a:r>
                      <a:endParaRPr lang="en-US" sz="2000" dirty="0">
                        <a:effectLst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dirty="0" smtClean="0">
                          <a:effectLst/>
                        </a:rPr>
                        <a:t> San Diego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9997185"/>
                  </a:ext>
                </a:extLst>
              </a:tr>
            </a:tbl>
          </a:graphicData>
        </a:graphic>
      </p:graphicFrame>
      <p:pic>
        <p:nvPicPr>
          <p:cNvPr id="10" name="Picture 9" descr="image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367" y="598263"/>
            <a:ext cx="5145228" cy="609434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042425" y="1703956"/>
            <a:ext cx="2837911" cy="4837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16264">
              <a:lnSpc>
                <a:spcPct val="89000"/>
              </a:lnSpc>
            </a:pPr>
            <a:r>
              <a:rPr lang="en-US" sz="2800" b="1" kern="0" dirty="0">
                <a:solidFill>
                  <a:prstClr val="black"/>
                </a:solidFill>
                <a:latin typeface="Bosch Office Sans" pitchFamily="2" charset="0"/>
              </a:rPr>
              <a:t>… in California!</a:t>
            </a:r>
          </a:p>
        </p:txBody>
      </p:sp>
      <p:sp>
        <p:nvSpPr>
          <p:cNvPr id="13" name="5-Point Star 12"/>
          <p:cNvSpPr/>
          <p:nvPr/>
        </p:nvSpPr>
        <p:spPr>
          <a:xfrm>
            <a:off x="9092912" y="5403989"/>
            <a:ext cx="283732" cy="324241"/>
          </a:xfrm>
          <a:prstGeom prst="star5">
            <a:avLst/>
          </a:prstGeom>
          <a:solidFill>
            <a:schemeClr val="tx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7799633" y="3057044"/>
            <a:ext cx="283732" cy="324241"/>
          </a:xfrm>
          <a:prstGeom prst="star5">
            <a:avLst/>
          </a:prstGeom>
          <a:solidFill>
            <a:schemeClr val="tx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8600562" y="5087330"/>
            <a:ext cx="283732" cy="324241"/>
          </a:xfrm>
          <a:prstGeom prst="star5">
            <a:avLst/>
          </a:prstGeom>
          <a:solidFill>
            <a:schemeClr val="tx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10036507" y="6239467"/>
            <a:ext cx="283732" cy="324241"/>
          </a:xfrm>
          <a:prstGeom prst="star5">
            <a:avLst/>
          </a:prstGeom>
          <a:solidFill>
            <a:schemeClr val="tx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7756925" y="3541264"/>
            <a:ext cx="283732" cy="324241"/>
          </a:xfrm>
          <a:prstGeom prst="star5">
            <a:avLst/>
          </a:prstGeom>
          <a:solidFill>
            <a:schemeClr val="tx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7840069" y="3863363"/>
            <a:ext cx="283732" cy="324241"/>
          </a:xfrm>
          <a:prstGeom prst="star5">
            <a:avLst/>
          </a:prstGeom>
          <a:solidFill>
            <a:schemeClr val="tx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9417176" y="5687698"/>
            <a:ext cx="283732" cy="324241"/>
          </a:xfrm>
          <a:prstGeom prst="star5">
            <a:avLst/>
          </a:prstGeom>
          <a:solidFill>
            <a:schemeClr val="tx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9083180" y="5015990"/>
            <a:ext cx="283732" cy="324241"/>
          </a:xfrm>
          <a:prstGeom prst="star5">
            <a:avLst/>
          </a:prstGeom>
          <a:solidFill>
            <a:schemeClr val="tx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8830249" y="4722560"/>
            <a:ext cx="283732" cy="324241"/>
          </a:xfrm>
          <a:prstGeom prst="star5">
            <a:avLst/>
          </a:prstGeom>
          <a:solidFill>
            <a:schemeClr val="tx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9320424" y="5388339"/>
            <a:ext cx="283732" cy="324241"/>
          </a:xfrm>
          <a:prstGeom prst="star5">
            <a:avLst/>
          </a:prstGeom>
          <a:solidFill>
            <a:schemeClr val="tx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3" name="5-Point Star 22"/>
          <p:cNvSpPr/>
          <p:nvPr/>
        </p:nvSpPr>
        <p:spPr>
          <a:xfrm>
            <a:off x="8932384" y="5189479"/>
            <a:ext cx="283732" cy="324241"/>
          </a:xfrm>
          <a:prstGeom prst="star5">
            <a:avLst/>
          </a:prstGeom>
          <a:solidFill>
            <a:schemeClr val="tx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7255414" y="2877623"/>
            <a:ext cx="283732" cy="324241"/>
          </a:xfrm>
          <a:prstGeom prst="star5">
            <a:avLst/>
          </a:prstGeom>
          <a:solidFill>
            <a:schemeClr val="tx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9967585" y="6107294"/>
            <a:ext cx="283732" cy="324241"/>
          </a:xfrm>
          <a:prstGeom prst="star5">
            <a:avLst/>
          </a:prstGeom>
          <a:solidFill>
            <a:schemeClr val="tx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6" name="5-Point Star 25"/>
          <p:cNvSpPr/>
          <p:nvPr/>
        </p:nvSpPr>
        <p:spPr>
          <a:xfrm>
            <a:off x="9415002" y="5177283"/>
            <a:ext cx="283732" cy="324241"/>
          </a:xfrm>
          <a:prstGeom prst="star5">
            <a:avLst/>
          </a:prstGeom>
          <a:solidFill>
            <a:schemeClr val="tx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7" name="5-Point Star 26"/>
          <p:cNvSpPr/>
          <p:nvPr/>
        </p:nvSpPr>
        <p:spPr>
          <a:xfrm>
            <a:off x="9203060" y="5290948"/>
            <a:ext cx="283732" cy="324241"/>
          </a:xfrm>
          <a:prstGeom prst="star5">
            <a:avLst/>
          </a:prstGeom>
          <a:solidFill>
            <a:schemeClr val="tx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8" name="Rectangle 16_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6054521"/>
            <a:ext cx="12192000" cy="633542"/>
          </a:xfrm>
          <a:prstGeom prst="rect">
            <a:avLst/>
          </a:prstGeom>
          <a:solidFill>
            <a:srgbClr val="67B419"/>
          </a:solidFill>
          <a:ln w="0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>
              <a:lnSpc>
                <a:spcPct val="107000"/>
              </a:lnSpc>
              <a:spcBef>
                <a:spcPts val="5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   California is on the leading edge for both </a:t>
            </a:r>
            <a:r>
              <a:rPr lang="en-US" sz="2800" dirty="0" err="1" smtClean="0">
                <a:solidFill>
                  <a:schemeClr val="bg1"/>
                </a:solidFill>
              </a:rPr>
              <a:t>eBike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use, and eBike innovation.</a:t>
            </a:r>
            <a:endParaRPr lang="en-US" sz="2800" kern="0" dirty="0">
              <a:solidFill>
                <a:schemeClr val="bg1"/>
              </a:solidFill>
            </a:endParaRPr>
          </a:p>
        </p:txBody>
      </p:sp>
      <p:sp>
        <p:nvSpPr>
          <p:cNvPr id="29" name="5-Point Star 28"/>
          <p:cNvSpPr/>
          <p:nvPr/>
        </p:nvSpPr>
        <p:spPr>
          <a:xfrm>
            <a:off x="7334951" y="3259679"/>
            <a:ext cx="283732" cy="324241"/>
          </a:xfrm>
          <a:prstGeom prst="star5">
            <a:avLst/>
          </a:prstGeom>
          <a:solidFill>
            <a:schemeClr val="tx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0" name="5-Point Star 29"/>
          <p:cNvSpPr/>
          <p:nvPr/>
        </p:nvSpPr>
        <p:spPr>
          <a:xfrm>
            <a:off x="7396819" y="3421162"/>
            <a:ext cx="283732" cy="324241"/>
          </a:xfrm>
          <a:prstGeom prst="star5">
            <a:avLst/>
          </a:prstGeom>
          <a:solidFill>
            <a:schemeClr val="tx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7989" y="2772621"/>
            <a:ext cx="1992660" cy="14944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6828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88137" y="287941"/>
            <a:ext cx="11616432" cy="431911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defTabSz="1016264">
              <a:lnSpc>
                <a:spcPct val="89000"/>
              </a:lnSpc>
            </a:pPr>
            <a:r>
              <a:rPr lang="en-US" sz="3112" b="1" kern="0" dirty="0">
                <a:solidFill>
                  <a:prstClr val="black"/>
                </a:solidFill>
                <a:latin typeface="Bosch Office Sans" pitchFamily="2" charset="0"/>
              </a:rPr>
              <a:t>Why are </a:t>
            </a:r>
            <a:r>
              <a:rPr lang="en-US" sz="3112" b="1" kern="0" dirty="0" err="1">
                <a:solidFill>
                  <a:prstClr val="black"/>
                </a:solidFill>
                <a:latin typeface="Bosch Office Sans" pitchFamily="2" charset="0"/>
              </a:rPr>
              <a:t>eBikes</a:t>
            </a:r>
            <a:r>
              <a:rPr lang="en-US" sz="3112" b="1" kern="0" dirty="0">
                <a:solidFill>
                  <a:prstClr val="black"/>
                </a:solidFill>
                <a:latin typeface="Bosch Office Sans" pitchFamily="2" charset="0"/>
              </a:rPr>
              <a:t> </a:t>
            </a:r>
            <a:r>
              <a:rPr lang="en-US" sz="3112" b="1" i="1" kern="0" dirty="0">
                <a:solidFill>
                  <a:prstClr val="black"/>
                </a:solidFill>
                <a:latin typeface="Bosch Office Sans" pitchFamily="2" charset="0"/>
              </a:rPr>
              <a:t>important</a:t>
            </a:r>
            <a:r>
              <a:rPr lang="en-US" sz="3112" b="1" kern="0" dirty="0">
                <a:solidFill>
                  <a:prstClr val="black"/>
                </a:solidFill>
                <a:latin typeface="Bosch Office Sans" pitchFamily="2" charset="0"/>
              </a:rPr>
              <a:t> to California?</a:t>
            </a:r>
          </a:p>
        </p:txBody>
      </p:sp>
      <p:sp>
        <p:nvSpPr>
          <p:cNvPr id="5" name="Rectangle 4" hidden="1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10251733" y="287941"/>
            <a:ext cx="1880084" cy="86382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19761" rIns="0" bIns="0" rtlCol="0" anchor="t">
            <a:normAutofit/>
          </a:bodyPr>
          <a:lstStyle/>
          <a:p>
            <a:pPr defTabSz="1016264">
              <a:lnSpc>
                <a:spcPts val="1000"/>
              </a:lnSpc>
            </a:pPr>
            <a:endParaRPr lang="en-US" sz="611" kern="0" dirty="0">
              <a:solidFill>
                <a:prstClr val="black"/>
              </a:solidFill>
              <a:latin typeface="Bosch Office Sans"/>
            </a:endParaRPr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197" y="6640986"/>
            <a:ext cx="0" cy="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defTabSz="1016264">
              <a:lnSpc>
                <a:spcPct val="107000"/>
              </a:lnSpc>
            </a:pPr>
            <a:endParaRPr lang="en-US" sz="1445" kern="0" dirty="0" err="1">
              <a:solidFill>
                <a:prstClr val="black"/>
              </a:solidFill>
              <a:latin typeface="Bosch Office Sans" pitchFamily="2" charset="0"/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1183017" y="1936559"/>
            <a:ext cx="905239" cy="1040268"/>
          </a:xfrm>
          <a:prstGeom prst="upArrow">
            <a:avLst/>
          </a:prstGeom>
          <a:solidFill>
            <a:srgbClr val="67B419"/>
          </a:solidFill>
          <a:ln w="9525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BPM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39540" y="2031128"/>
            <a:ext cx="3418287" cy="11348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Increase in physical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activity </a:t>
            </a:r>
            <a:r>
              <a:rPr kumimoji="0" lang="en-US" sz="18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fo</a:t>
            </a:r>
            <a:r>
              <a:rPr lang="en-US" b="1" kern="0" dirty="0" smtClean="0">
                <a:solidFill>
                  <a:srgbClr val="000000"/>
                </a:solidFill>
              </a:rPr>
              <a:t>r more people more of the time </a:t>
            </a:r>
            <a:endParaRPr kumimoji="0" lang="en-US" sz="1800" b="1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15277" y="1913671"/>
            <a:ext cx="3607440" cy="9186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Reduction of GHG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emissions by getting more people out of their cars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7287557" y="3378636"/>
            <a:ext cx="864705" cy="1026758"/>
          </a:xfrm>
          <a:prstGeom prst="downArrow">
            <a:avLst/>
          </a:prstGeom>
          <a:solidFill>
            <a:srgbClr val="67B419"/>
          </a:solidFill>
          <a:ln w="9525" cap="flat" cmpd="sng" algn="ctr">
            <a:solidFill>
              <a:srgbClr val="67B419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VMT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36876" y="3388357"/>
            <a:ext cx="3202110" cy="7700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Reduced barriers to cycling means more biking,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less VMT, less congestion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" name="Up Arrow 20"/>
          <p:cNvSpPr/>
          <p:nvPr/>
        </p:nvSpPr>
        <p:spPr>
          <a:xfrm>
            <a:off x="1230019" y="3212747"/>
            <a:ext cx="905239" cy="1040268"/>
          </a:xfrm>
          <a:prstGeom prst="upArrow">
            <a:avLst/>
          </a:prstGeom>
          <a:solidFill>
            <a:srgbClr val="67B419"/>
          </a:solidFill>
          <a:ln w="9525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GDP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17942" y="3835678"/>
            <a:ext cx="3945216" cy="9186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24943" y="3407815"/>
            <a:ext cx="3553396" cy="9051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kern="0" dirty="0" smtClean="0">
                <a:solidFill>
                  <a:srgbClr val="000000"/>
                </a:solidFill>
              </a:rPr>
              <a:t>Economic impact of growing industry</a:t>
            </a:r>
            <a:endParaRPr kumimoji="0" lang="en-US" sz="1800" b="1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76" y="2102304"/>
            <a:ext cx="1120892" cy="859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80" y="3320253"/>
            <a:ext cx="1085949" cy="1009994"/>
          </a:xfrm>
          <a:prstGeom prst="rect">
            <a:avLst/>
          </a:prstGeom>
        </p:spPr>
      </p:pic>
      <p:sp>
        <p:nvSpPr>
          <p:cNvPr id="25" name="Down Arrow 24"/>
          <p:cNvSpPr/>
          <p:nvPr/>
        </p:nvSpPr>
        <p:spPr>
          <a:xfrm>
            <a:off x="7287557" y="1913671"/>
            <a:ext cx="864705" cy="1026758"/>
          </a:xfrm>
          <a:prstGeom prst="downArrow">
            <a:avLst/>
          </a:prstGeom>
          <a:solidFill>
            <a:srgbClr val="67B419"/>
          </a:solidFill>
          <a:ln w="9525" cap="flat" cmpd="sng" algn="ctr">
            <a:solidFill>
              <a:srgbClr val="67B419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GHG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5858" y="2004624"/>
            <a:ext cx="915431" cy="895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47712" y="3296377"/>
            <a:ext cx="1186837" cy="999089"/>
          </a:xfrm>
          <a:prstGeom prst="rect">
            <a:avLst/>
          </a:prstGeom>
        </p:spPr>
      </p:pic>
      <p:sp>
        <p:nvSpPr>
          <p:cNvPr id="27" name="Rectangle 16_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6054521"/>
            <a:ext cx="12192000" cy="633542"/>
          </a:xfrm>
          <a:prstGeom prst="rect">
            <a:avLst/>
          </a:prstGeom>
          <a:solidFill>
            <a:srgbClr val="67B419"/>
          </a:solidFill>
          <a:ln w="0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>
              <a:lnSpc>
                <a:spcPct val="107000"/>
              </a:lnSpc>
              <a:spcBef>
                <a:spcPts val="5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eBikes</a:t>
            </a:r>
            <a:r>
              <a:rPr lang="en-US" sz="2800" dirty="0" smtClean="0">
                <a:solidFill>
                  <a:schemeClr val="bg1"/>
                </a:solidFill>
              </a:rPr>
              <a:t>: low-cost solution for </a:t>
            </a:r>
            <a:r>
              <a:rPr lang="en-US" sz="2800" dirty="0" smtClean="0">
                <a:solidFill>
                  <a:schemeClr val="bg1"/>
                </a:solidFill>
              </a:rPr>
              <a:t>fighting obesity</a:t>
            </a:r>
            <a:r>
              <a:rPr lang="en-US" sz="2800" dirty="0" smtClean="0">
                <a:solidFill>
                  <a:schemeClr val="bg1"/>
                </a:solidFill>
              </a:rPr>
              <a:t>, climate change, and congestion.</a:t>
            </a:r>
            <a:endParaRPr lang="en-US" sz="2800" kern="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8855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7730" y="187391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1" y="1894735"/>
            <a:ext cx="12366358" cy="1704482"/>
          </a:xfrm>
          <a:prstGeom prst="rect">
            <a:avLst/>
          </a:prstGeom>
          <a:solidFill>
            <a:schemeClr val="accent6"/>
          </a:solidFill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2001" b="0" i="0" u="none" kern="1200">
                <a:solidFill>
                  <a:schemeClr val="tx1"/>
                </a:solidFill>
                <a:latin typeface="Bosch Office Sans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Thank You! </a:t>
            </a:r>
            <a:endParaRPr lang="en-US" sz="7224" dirty="0">
              <a:solidFill>
                <a:schemeClr val="bg1"/>
              </a:solidFill>
            </a:endParaRPr>
          </a:p>
        </p:txBody>
      </p:sp>
      <p:pic>
        <p:nvPicPr>
          <p:cNvPr id="6" name="Picture 5" descr="pfb.png">
            <a:extLst>
              <a:ext uri="{FF2B5EF4-FFF2-40B4-BE49-F238E27FC236}">
                <a16:creationId xmlns="" xmlns:a16="http://schemas.microsoft.com/office/drawing/2014/main" id="{D1419159-E4A5-4D53-9B61-B21BE8B26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014" y="3960701"/>
            <a:ext cx="4723406" cy="1223791"/>
          </a:xfrm>
          <a:prstGeom prst="rect">
            <a:avLst/>
          </a:prstGeom>
        </p:spPr>
      </p:pic>
      <p:pic>
        <p:nvPicPr>
          <p:cNvPr id="8" name="Picture 7" descr="BPSA-logo-large.jpg">
            <a:extLst>
              <a:ext uri="{FF2B5EF4-FFF2-40B4-BE49-F238E27FC236}">
                <a16:creationId xmlns="" xmlns:a16="http://schemas.microsoft.com/office/drawing/2014/main" id="{C3E733E8-4FA9-4BC2-83C7-545A5001CB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728" y="5258979"/>
            <a:ext cx="3125385" cy="1453272"/>
          </a:xfrm>
          <a:prstGeom prst="rect">
            <a:avLst/>
          </a:prstGeom>
        </p:spPr>
      </p:pic>
      <p:pic>
        <p:nvPicPr>
          <p:cNvPr id="9" name="Picture 8" descr="CalBike 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39" y="4061920"/>
            <a:ext cx="4184575" cy="10312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98E1278-D2F8-47A2-B1DE-A15BE64AB4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667" y="5469236"/>
            <a:ext cx="3317282" cy="943710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="" xmlns:a16="http://schemas.microsoft.com/office/drawing/2014/main" id="{372CFA66-1909-4F00-A60C-6323FC4360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181" y="5536336"/>
            <a:ext cx="3311970" cy="69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400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47604" y="233901"/>
            <a:ext cx="11616432" cy="431911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>
              <a:lnSpc>
                <a:spcPct val="89000"/>
              </a:lnSpc>
            </a:pPr>
            <a:r>
              <a:rPr lang="en-US" sz="3200" b="1" dirty="0"/>
              <a:t>What’s an </a:t>
            </a:r>
            <a:r>
              <a:rPr lang="en-US" sz="3200" b="1" dirty="0" err="1"/>
              <a:t>eBike</a:t>
            </a:r>
            <a:r>
              <a:rPr lang="en-US" sz="3200" b="1" dirty="0"/>
              <a:t>?</a:t>
            </a:r>
            <a:endParaRPr lang="de-DE" sz="3200" b="1" kern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49150" y="787735"/>
            <a:ext cx="11616432" cy="432111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>
              <a:lnSpc>
                <a:spcPct val="89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00B0F0"/>
                </a:solidFill>
                <a:latin typeface="Bosch Office Sans" pitchFamily="2" charset="0"/>
              </a:rPr>
              <a:t>From 2006 to 2018</a:t>
            </a:r>
            <a:endParaRPr lang="en-US" dirty="0">
              <a:solidFill>
                <a:schemeClr val="bg1"/>
              </a:solidFill>
              <a:latin typeface="Bosch Office Sans" pitchFamily="2" charset="0"/>
            </a:endParaRPr>
          </a:p>
        </p:txBody>
      </p:sp>
      <p:sp>
        <p:nvSpPr>
          <p:cNvPr id="5" name="Rechteck 4" hidden="1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10251733" y="287941"/>
            <a:ext cx="1880084" cy="86382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19761" rIns="0" bIns="0" rtlCol="0" anchor="t">
            <a:normAutofit/>
          </a:bodyPr>
          <a:lstStyle/>
          <a:p>
            <a:pPr defTabSz="1016264">
              <a:lnSpc>
                <a:spcPts val="1000"/>
              </a:lnSpc>
            </a:pPr>
            <a:endParaRPr lang="en-US" sz="611" kern="0" dirty="0">
              <a:latin typeface="Bosch Office Sans"/>
            </a:endParaRPr>
          </a:p>
        </p:txBody>
      </p:sp>
      <p:sp>
        <p:nvSpPr>
          <p:cNvPr id="4" name="Textfeld 3" hidden="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7" y="6640986"/>
            <a:ext cx="0" cy="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defTabSz="1016264">
              <a:lnSpc>
                <a:spcPts val="2556"/>
              </a:lnSpc>
            </a:pPr>
            <a:endParaRPr lang="en-US" sz="1445" kern="0" dirty="0"/>
          </a:p>
        </p:txBody>
      </p:sp>
      <p:pic>
        <p:nvPicPr>
          <p:cNvPr id="1026" name="2D0B0BE7-8996-4D4F-84E9-BF52F113CB04" descr="3E0BDB88-8C66-4EBB-AE2B-36AD97C3BEEE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cstate="print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1367" y="1356083"/>
            <a:ext cx="5316075" cy="52874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r="2724"/>
          <a:stretch/>
        </p:blipFill>
        <p:spPr>
          <a:xfrm rot="10800000">
            <a:off x="6162262" y="1774432"/>
            <a:ext cx="6029738" cy="49013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554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659355" y="6272592"/>
            <a:ext cx="10172494" cy="11997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defTabSz="1016264">
              <a:lnSpc>
                <a:spcPct val="107000"/>
              </a:lnSpc>
              <a:spcAft>
                <a:spcPts val="111"/>
              </a:spcAft>
            </a:pPr>
            <a:r>
              <a:rPr lang="pt-BR" sz="667" b="1" kern="0">
                <a:solidFill>
                  <a:srgbClr val="D70012"/>
                </a:solidFill>
                <a:latin typeface="Bosch Office Sans"/>
              </a:rPr>
              <a:t>Internal </a:t>
            </a:r>
            <a:r>
              <a:rPr lang="pt-BR" sz="667" kern="0">
                <a:solidFill>
                  <a:srgbClr val="000000"/>
                </a:solidFill>
                <a:latin typeface="Bosch Office Sans" pitchFamily="2" charset="0"/>
              </a:rPr>
              <a:t>| AE-EB/SAM-NA | 2018-11-14</a:t>
            </a:r>
            <a:endParaRPr lang="en-US" sz="667" kern="0" dirty="0">
              <a:solidFill>
                <a:srgbClr val="000000"/>
              </a:solidFill>
              <a:latin typeface="Bosch Office Sans" pitchFamily="2" charset="0"/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659355" y="6399624"/>
            <a:ext cx="10172494" cy="23995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defTabSz="1016264">
              <a:lnSpc>
                <a:spcPct val="107000"/>
              </a:lnSpc>
              <a:spcAft>
                <a:spcPts val="111"/>
              </a:spcAft>
            </a:pPr>
            <a:r>
              <a:rPr lang="en-US" sz="667" kern="0">
                <a:solidFill>
                  <a:srgbClr val="B2B3B5"/>
                </a:solidFill>
                <a:latin typeface="Bosch Office Sans"/>
              </a:rPr>
              <a:t>© Robert Bosch GmbH 2018. All rights reserved, also regarding any disposal, exploitation, reproduction, editing, distribution, as well as in the event of applications for industrial property rights.</a:t>
            </a:r>
            <a:endParaRPr lang="en-US" sz="667" kern="0" dirty="0">
              <a:solidFill>
                <a:srgbClr val="B2B3B5"/>
              </a:solidFill>
              <a:latin typeface="Bosch Office Sans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296606" y="6255654"/>
            <a:ext cx="320405" cy="45590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/>
          <a:lstStyle/>
          <a:p>
            <a:pPr defTabSz="1016264"/>
            <a:r>
              <a:rPr lang="en-US" sz="1334" kern="0">
                <a:solidFill>
                  <a:srgbClr val="999FA6"/>
                </a:solidFill>
                <a:latin typeface="Bosch Office Sans"/>
              </a:rPr>
              <a:t>61</a:t>
            </a:r>
            <a:endParaRPr lang="en-US" sz="1334" kern="0" dirty="0">
              <a:solidFill>
                <a:srgbClr val="999FA6"/>
              </a:solidFill>
              <a:latin typeface="Bosch Office Sans"/>
            </a:endParaRPr>
          </a:p>
        </p:txBody>
      </p:sp>
      <p:sp>
        <p:nvSpPr>
          <p:cNvPr id="5" name="Rectangle 4" hidden="1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10251733" y="287941"/>
            <a:ext cx="1880084" cy="86382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19761" rIns="0" bIns="0" rtlCol="0" anchor="t">
            <a:normAutofit/>
          </a:bodyPr>
          <a:lstStyle/>
          <a:p>
            <a:pPr defTabSz="1016264">
              <a:lnSpc>
                <a:spcPts val="1000"/>
              </a:lnSpc>
            </a:pPr>
            <a:endParaRPr lang="en-US" sz="611" kern="0" dirty="0">
              <a:solidFill>
                <a:prstClr val="black"/>
              </a:solidFill>
              <a:latin typeface="Bosch Office Sans"/>
            </a:endParaRPr>
          </a:p>
        </p:txBody>
      </p:sp>
      <p:sp>
        <p:nvSpPr>
          <p:cNvPr id="4" name="TextBox 3" hidden="1"/>
          <p:cNvSpPr txBox="1"/>
          <p:nvPr>
            <p:custDataLst>
              <p:tags r:id="rId6"/>
            </p:custDataLst>
          </p:nvPr>
        </p:nvSpPr>
        <p:spPr>
          <a:xfrm>
            <a:off x="197" y="6640986"/>
            <a:ext cx="0" cy="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defTabSz="1016264">
              <a:lnSpc>
                <a:spcPct val="107000"/>
              </a:lnSpc>
            </a:pPr>
            <a:endParaRPr lang="en-US" sz="1445" kern="0" dirty="0" err="1">
              <a:solidFill>
                <a:prstClr val="black"/>
              </a:solidFill>
              <a:latin typeface="Bosch Office Sans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 rotWithShape="1">
          <a:blip r:embed="rId13" cstate="print"/>
          <a:srcRect t="8565"/>
          <a:stretch/>
        </p:blipFill>
        <p:spPr bwMode="auto">
          <a:xfrm>
            <a:off x="0" y="-168776"/>
            <a:ext cx="12295021" cy="74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Inhaltsplatzhalter 15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7445040" y="148611"/>
            <a:ext cx="4485184" cy="4566370"/>
          </a:xfrm>
          <a:prstGeom prst="rect">
            <a:avLst/>
          </a:prstGeom>
          <a:pattFill prst="pct5">
            <a:fgClr>
              <a:srgbClr val="FFFFFF">
                <a:alpha val="0"/>
              </a:srgbClr>
            </a:fgClr>
            <a:bgClr>
              <a:srgbClr val="FFFFFF">
                <a:alpha val="0"/>
              </a:srgbClr>
            </a:bgClr>
          </a:pattFill>
        </p:spPr>
        <p:txBody>
          <a:bodyPr lIns="83578" tIns="0" rIns="83578" bIns="41789">
            <a:noAutofit/>
          </a:bodyPr>
          <a:lstStyle/>
          <a:p>
            <a:pPr marL="304800" lvl="0" indent="-304800" defTabSz="839788" eaLnBrk="0" hangingPunct="0">
              <a:buClr>
                <a:srgbClr val="5D7298"/>
              </a:buClr>
              <a:buSzPct val="65000"/>
              <a:buFont typeface="Wingdings" pitchFamily="2" charset="2"/>
              <a:buChar char="è"/>
              <a:defRPr/>
            </a:pPr>
            <a:r>
              <a:rPr lang="en-US" altLang="de-DE" sz="2200" b="1" kern="0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&lt;750 Watt </a:t>
            </a:r>
            <a:r>
              <a:rPr lang="en-US" altLang="de-DE" sz="2200" b="1" kern="0" dirty="0">
                <a:solidFill>
                  <a:srgbClr val="000000"/>
                </a:solidFill>
                <a:ea typeface="MS PGothic" pitchFamily="34" charset="-128"/>
                <a:cs typeface="+mn-cs"/>
              </a:rPr>
              <a:t>Drive Unit: </a:t>
            </a:r>
            <a:r>
              <a:rPr lang="en-US" altLang="de-DE" sz="2200" kern="0" dirty="0">
                <a:solidFill>
                  <a:srgbClr val="000000"/>
                </a:solidFill>
                <a:ea typeface="MS PGothic" pitchFamily="34" charset="-128"/>
                <a:cs typeface="+mn-cs"/>
              </a:rPr>
              <a:t>powered by a lithium-ion </a:t>
            </a:r>
            <a:r>
              <a:rPr lang="en-US" altLang="de-DE" sz="2200" kern="0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battery</a:t>
            </a:r>
            <a:endParaRPr lang="en-US" altLang="de-DE" sz="2200" kern="0" dirty="0">
              <a:solidFill>
                <a:srgbClr val="000000"/>
              </a:solidFill>
              <a:ea typeface="MS PGothic" pitchFamily="34" charset="-128"/>
              <a:cs typeface="+mn-cs"/>
            </a:endParaRPr>
          </a:p>
          <a:p>
            <a:pPr marL="304800" lvl="0" indent="-304800" defTabSz="839788" eaLnBrk="0" hangingPunct="0">
              <a:buClr>
                <a:srgbClr val="5D7298"/>
              </a:buClr>
              <a:buSzPct val="65000"/>
              <a:buFont typeface="Wingdings" pitchFamily="2" charset="2"/>
              <a:buChar char="è"/>
              <a:defRPr/>
            </a:pPr>
            <a:endParaRPr lang="en-US" altLang="de-DE" sz="2200" b="1" kern="0" dirty="0">
              <a:solidFill>
                <a:srgbClr val="000000"/>
              </a:solidFill>
              <a:ea typeface="MS PGothic" pitchFamily="34" charset="-128"/>
              <a:cs typeface="+mn-cs"/>
            </a:endParaRPr>
          </a:p>
          <a:p>
            <a:pPr marL="304800" lvl="0" indent="-304800" defTabSz="839788" eaLnBrk="0" hangingPunct="0">
              <a:buClr>
                <a:srgbClr val="5D7298"/>
              </a:buClr>
              <a:buSzPct val="65000"/>
              <a:buFont typeface="Wingdings" pitchFamily="2" charset="2"/>
              <a:buChar char="è"/>
              <a:defRPr/>
            </a:pPr>
            <a:r>
              <a:rPr lang="en-US" altLang="de-DE" sz="2200" b="1" kern="0" dirty="0">
                <a:solidFill>
                  <a:srgbClr val="000000"/>
                </a:solidFill>
                <a:ea typeface="MS PGothic" pitchFamily="34" charset="-128"/>
                <a:cs typeface="+mn-cs"/>
              </a:rPr>
              <a:t>Charged in </a:t>
            </a:r>
            <a:r>
              <a:rPr lang="en-US" altLang="de-DE" sz="2200" b="1" kern="0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3-4 </a:t>
            </a:r>
            <a:r>
              <a:rPr lang="en-US" altLang="de-DE" sz="2200" b="1" kern="0" dirty="0" err="1">
                <a:solidFill>
                  <a:srgbClr val="000000"/>
                </a:solidFill>
                <a:ea typeface="MS PGothic" pitchFamily="34" charset="-128"/>
                <a:cs typeface="+mn-cs"/>
              </a:rPr>
              <a:t>hrs</a:t>
            </a:r>
            <a:r>
              <a:rPr lang="en-US" altLang="de-DE" sz="2200" kern="0" dirty="0">
                <a:solidFill>
                  <a:srgbClr val="000000"/>
                </a:solidFill>
                <a:ea typeface="MS PGothic" pitchFamily="34" charset="-128"/>
                <a:cs typeface="+mn-cs"/>
              </a:rPr>
              <a:t>: uses standard 110V wall outlet for 20-100 miles per charge.</a:t>
            </a:r>
            <a:endParaRPr lang="en-GB" altLang="de-DE" sz="2200" b="1" kern="0" dirty="0">
              <a:solidFill>
                <a:srgbClr val="000000"/>
              </a:solidFill>
              <a:ea typeface="MS PGothic" pitchFamily="34" charset="-128"/>
              <a:cs typeface="+mn-cs"/>
            </a:endParaRPr>
          </a:p>
          <a:p>
            <a:pPr marL="304800" lvl="0" indent="-304800" defTabSz="839788" eaLnBrk="0" hangingPunct="0">
              <a:buClr>
                <a:srgbClr val="5D7298"/>
              </a:buClr>
              <a:buSzPct val="65000"/>
              <a:buFont typeface="Wingdings" pitchFamily="2" charset="2"/>
              <a:buChar char="è"/>
              <a:defRPr/>
            </a:pPr>
            <a:endParaRPr lang="en-US" altLang="de-DE" sz="2200" b="1" kern="0" dirty="0">
              <a:solidFill>
                <a:srgbClr val="000000"/>
              </a:solidFill>
              <a:ea typeface="MS PGothic" pitchFamily="34" charset="-128"/>
              <a:cs typeface="+mn-cs"/>
            </a:endParaRPr>
          </a:p>
          <a:p>
            <a:pPr marL="304800" lvl="0" indent="-304800" defTabSz="839788" eaLnBrk="0" hangingPunct="0">
              <a:buClr>
                <a:srgbClr val="5D7298"/>
              </a:buClr>
              <a:buSzPct val="65000"/>
              <a:buFont typeface="Wingdings" pitchFamily="2" charset="2"/>
              <a:buChar char="è"/>
              <a:defRPr/>
            </a:pPr>
            <a:r>
              <a:rPr lang="en-US" altLang="de-DE" sz="2200" b="1" kern="0" dirty="0">
                <a:solidFill>
                  <a:srgbClr val="000000"/>
                </a:solidFill>
                <a:ea typeface="MS PGothic" pitchFamily="34" charset="-128"/>
                <a:cs typeface="+mn-cs"/>
              </a:rPr>
              <a:t>Usually pedal-assist</a:t>
            </a:r>
            <a:r>
              <a:rPr lang="en-US" altLang="de-DE" sz="2200" kern="0" dirty="0">
                <a:solidFill>
                  <a:srgbClr val="000000"/>
                </a:solidFill>
                <a:ea typeface="MS PGothic" pitchFamily="34" charset="-128"/>
                <a:cs typeface="+mn-cs"/>
              </a:rPr>
              <a:t>: drive unit engages only when pedaling, allows assisted speeds of up to 20 or 28 mph. (Can be throttle-controlled up to 20 mph.)</a:t>
            </a:r>
          </a:p>
          <a:p>
            <a:pPr marL="304800" lvl="0" indent="-304800" defTabSz="839788" eaLnBrk="0" hangingPunct="0">
              <a:buClr>
                <a:srgbClr val="5D7298"/>
              </a:buClr>
              <a:buSzPct val="65000"/>
              <a:buFont typeface="Wingdings" pitchFamily="2" charset="2"/>
              <a:buChar char="è"/>
              <a:defRPr/>
            </a:pPr>
            <a:endParaRPr lang="en-US" altLang="de-DE" b="1" kern="0" dirty="0">
              <a:solidFill>
                <a:srgbClr val="000000"/>
              </a:solidFill>
              <a:ea typeface="MS PGothic" pitchFamily="34" charset="-128"/>
              <a:cs typeface="+mn-cs"/>
            </a:endParaRPr>
          </a:p>
          <a:p>
            <a:pPr marL="304800" marR="0" lvl="0" indent="-304800" defTabSz="839788" rtl="0" eaLnBrk="0" fontAlgn="base" latinLnBrk="0" hangingPunct="0">
              <a:buClr>
                <a:srgbClr val="5D7298"/>
              </a:buClr>
              <a:buSzPct val="65000"/>
              <a:buFont typeface="Wingdings" pitchFamily="2" charset="2"/>
              <a:buChar char="è"/>
              <a:tabLst/>
              <a:defRPr/>
            </a:pPr>
            <a:endParaRPr kumimoji="0" lang="en-GB" altLang="de-DE" sz="160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itchFamily="34" charset="-128"/>
              <a:cs typeface="+mn-cs"/>
            </a:endParaRPr>
          </a:p>
        </p:txBody>
      </p:sp>
      <p:sp>
        <p:nvSpPr>
          <p:cNvPr id="13" name="Rectangle 16_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6092998"/>
            <a:ext cx="12290398" cy="765002"/>
          </a:xfrm>
          <a:prstGeom prst="rect">
            <a:avLst/>
          </a:prstGeom>
          <a:solidFill>
            <a:srgbClr val="67B419"/>
          </a:solidFill>
          <a:ln w="0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pPr eaLnBrk="0" hangingPunct="0"/>
            <a:endParaRPr lang="de-DE" noProof="1">
              <a:solidFill>
                <a:srgbClr val="FFFFFF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94577" y="6255117"/>
            <a:ext cx="12206494" cy="737982"/>
          </a:xfrm>
          <a:prstGeom prst="rect">
            <a:avLst/>
          </a:prstGeom>
          <a:ln w="0"/>
          <a:effectLst/>
        </p:spPr>
        <p:txBody>
          <a:bodyPr vert="horz" wrap="square" lIns="0" tIns="12700" rIns="0" bIns="0" rtlCol="0" anchor="t">
            <a:noAutofit/>
          </a:bodyPr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2001" b="0" i="0" u="none" kern="1200">
                <a:solidFill>
                  <a:schemeClr val="tx1"/>
                </a:solidFill>
                <a:latin typeface="Bosch Office Sans" pitchFamily="2" charset="0"/>
                <a:ea typeface="+mj-ea"/>
                <a:cs typeface="+mj-cs"/>
              </a:defRPr>
            </a:lvl1pPr>
          </a:lstStyle>
          <a:p>
            <a:r>
              <a:rPr lang="en-US" sz="2100" dirty="0" smtClean="0">
                <a:solidFill>
                  <a:schemeClr val="bg1"/>
                </a:solidFill>
              </a:rPr>
              <a:t>Pedal</a:t>
            </a:r>
            <a:r>
              <a:rPr lang="en-US" sz="2100" dirty="0">
                <a:solidFill>
                  <a:schemeClr val="bg1"/>
                </a:solidFill>
              </a:rPr>
              <a:t>-assist </a:t>
            </a:r>
            <a:r>
              <a:rPr lang="en-US" sz="2100" dirty="0" err="1">
                <a:solidFill>
                  <a:schemeClr val="bg1"/>
                </a:solidFill>
              </a:rPr>
              <a:t>eBikes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i="1" dirty="0">
                <a:solidFill>
                  <a:schemeClr val="bg1"/>
                </a:solidFill>
              </a:rPr>
              <a:t>preserve</a:t>
            </a:r>
            <a:r>
              <a:rPr lang="en-US" sz="2100" dirty="0">
                <a:solidFill>
                  <a:schemeClr val="bg1"/>
                </a:solidFill>
              </a:rPr>
              <a:t> the </a:t>
            </a:r>
            <a:r>
              <a:rPr lang="en-US" sz="2100" b="1" dirty="0">
                <a:solidFill>
                  <a:schemeClr val="bg1"/>
                </a:solidFill>
              </a:rPr>
              <a:t>healthy human element of cycling </a:t>
            </a:r>
            <a:r>
              <a:rPr lang="en-US" sz="2100" dirty="0">
                <a:solidFill>
                  <a:schemeClr val="bg1"/>
                </a:solidFill>
              </a:rPr>
              <a:t>with physical and social benefits.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647" y="0"/>
            <a:ext cx="4904495" cy="6728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What’s an eBike…today?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8677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hidden="1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10251733" y="287941"/>
            <a:ext cx="1880084" cy="86382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19761" rIns="0" bIns="0" rtlCol="0" anchor="t">
            <a:normAutofit/>
          </a:bodyPr>
          <a:lstStyle/>
          <a:p>
            <a:pPr defTabSz="1016264">
              <a:lnSpc>
                <a:spcPts val="1000"/>
              </a:lnSpc>
            </a:pPr>
            <a:endParaRPr lang="en-US" sz="611" kern="0" dirty="0">
              <a:solidFill>
                <a:prstClr val="black"/>
              </a:solidFill>
              <a:latin typeface="Bosch Office Sans"/>
            </a:endParaRPr>
          </a:p>
        </p:txBody>
      </p:sp>
      <p:sp>
        <p:nvSpPr>
          <p:cNvPr id="4" name="TextBox 3" hidden="1"/>
          <p:cNvSpPr txBox="1"/>
          <p:nvPr>
            <p:custDataLst>
              <p:tags r:id="rId3"/>
            </p:custDataLst>
          </p:nvPr>
        </p:nvSpPr>
        <p:spPr>
          <a:xfrm>
            <a:off x="197" y="6640986"/>
            <a:ext cx="0" cy="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defTabSz="1016264">
              <a:lnSpc>
                <a:spcPct val="107000"/>
              </a:lnSpc>
            </a:pPr>
            <a:endParaRPr lang="en-US" sz="1445" kern="0" dirty="0" err="1">
              <a:solidFill>
                <a:prstClr val="black"/>
              </a:solidFill>
              <a:latin typeface="Bosch Office Sans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t="12086" b="14704"/>
          <a:stretch/>
        </p:blipFill>
        <p:spPr>
          <a:xfrm>
            <a:off x="1244641" y="556944"/>
            <a:ext cx="10947359" cy="55495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070967"/>
            <a:ext cx="6556492" cy="787033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3499352" y="1891396"/>
            <a:ext cx="1161947" cy="1107818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8475183" y="1895186"/>
            <a:ext cx="1161947" cy="1107818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6573909" y="4687961"/>
            <a:ext cx="5734623" cy="1607686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dot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8084" y="158159"/>
            <a:ext cx="2761361" cy="61190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Who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eBikes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4944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12-05 at 12.53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771" y="750147"/>
            <a:ext cx="8179229" cy="51815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040" y="0"/>
            <a:ext cx="4625880" cy="59055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Why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do they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eBike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642" y="810598"/>
            <a:ext cx="3688508" cy="46609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kern="0" dirty="0" smtClean="0">
                <a:solidFill>
                  <a:srgbClr val="000000"/>
                </a:solidFill>
              </a:rPr>
              <a:t>In 2017, researchers John MacArthur (Portland State University) and Chris Cherry (University of Tennessee) conducted a survey of </a:t>
            </a:r>
            <a:r>
              <a:rPr lang="en-US" sz="2400" b="1" kern="0" dirty="0" smtClean="0">
                <a:solidFill>
                  <a:srgbClr val="000000"/>
                </a:solidFill>
              </a:rPr>
              <a:t>1,796 respondents that own or regularly operate an </a:t>
            </a:r>
            <a:r>
              <a:rPr lang="en-US" sz="2400" b="1" kern="0" dirty="0" err="1" smtClean="0">
                <a:solidFill>
                  <a:srgbClr val="000000"/>
                </a:solidFill>
              </a:rPr>
              <a:t>eBike</a:t>
            </a:r>
            <a:r>
              <a:rPr lang="en-US" sz="2400" b="1" kern="0" dirty="0" smtClean="0">
                <a:solidFill>
                  <a:srgbClr val="000000"/>
                </a:solidFill>
              </a:rPr>
              <a:t> within North America. </a:t>
            </a:r>
          </a:p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31098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hidden="1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10251733" y="287941"/>
            <a:ext cx="1880084" cy="86382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19761" rIns="0" bIns="0" rtlCol="0" anchor="t">
            <a:normAutofit/>
          </a:bodyPr>
          <a:lstStyle/>
          <a:p>
            <a:pPr defTabSz="1016264">
              <a:lnSpc>
                <a:spcPts val="1000"/>
              </a:lnSpc>
            </a:pPr>
            <a:endParaRPr lang="en-US" sz="611" kern="0" dirty="0">
              <a:solidFill>
                <a:prstClr val="black"/>
              </a:solidFill>
              <a:latin typeface="Bosch Office Sans"/>
            </a:endParaRPr>
          </a:p>
        </p:txBody>
      </p:sp>
      <p:sp>
        <p:nvSpPr>
          <p:cNvPr id="4" name="TextBox 3" hidden="1"/>
          <p:cNvSpPr txBox="1"/>
          <p:nvPr>
            <p:custDataLst>
              <p:tags r:id="rId3"/>
            </p:custDataLst>
          </p:nvPr>
        </p:nvSpPr>
        <p:spPr>
          <a:xfrm>
            <a:off x="197" y="6640986"/>
            <a:ext cx="0" cy="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defTabSz="1016264">
              <a:lnSpc>
                <a:spcPct val="107000"/>
              </a:lnSpc>
            </a:pPr>
            <a:endParaRPr lang="en-US" sz="1445" kern="0" dirty="0" err="1">
              <a:solidFill>
                <a:prstClr val="black"/>
              </a:solidFill>
              <a:latin typeface="Bosch Office Sans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018" y="90609"/>
            <a:ext cx="4625880" cy="59055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Why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do they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eBike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3" name="Google Shape;109;p18"/>
          <p:cNvPicPr preferRelativeResize="0">
            <a:picLocks/>
          </p:cNvPicPr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80996" y="217379"/>
            <a:ext cx="7571234" cy="5254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5" name="Google Shape;110;p18"/>
          <p:cNvSpPr txBox="1"/>
          <p:nvPr/>
        </p:nvSpPr>
        <p:spPr>
          <a:xfrm flipH="1">
            <a:off x="8759686" y="5472208"/>
            <a:ext cx="3836252" cy="391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Source: Cherry &amp; </a:t>
            </a: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MacArthur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2017</a:t>
            </a:r>
            <a:endParaRPr sz="2400" dirty="0"/>
          </a:p>
        </p:txBody>
      </p:sp>
      <p:sp>
        <p:nvSpPr>
          <p:cNvPr id="9" name="Rectangle 16_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6032303"/>
            <a:ext cx="12192000" cy="633542"/>
          </a:xfrm>
          <a:prstGeom prst="rect">
            <a:avLst/>
          </a:prstGeom>
          <a:solidFill>
            <a:srgbClr val="67B419"/>
          </a:solidFill>
          <a:ln w="0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>
              <a:lnSpc>
                <a:spcPct val="107000"/>
              </a:lnSpc>
              <a:spcBef>
                <a:spcPts val="500"/>
              </a:spcBef>
            </a:pPr>
            <a:r>
              <a:rPr lang="en-US" sz="2800" kern="0" dirty="0" smtClean="0">
                <a:solidFill>
                  <a:schemeClr val="bg1"/>
                </a:solidFill>
              </a:rPr>
              <a:t>  </a:t>
            </a:r>
            <a:r>
              <a:rPr lang="en-US" sz="2800" kern="0" dirty="0" err="1" smtClean="0">
                <a:solidFill>
                  <a:schemeClr val="bg1"/>
                </a:solidFill>
              </a:rPr>
              <a:t>eBikes</a:t>
            </a:r>
            <a:r>
              <a:rPr lang="en-US" sz="2800" kern="0" dirty="0" smtClean="0">
                <a:solidFill>
                  <a:schemeClr val="bg1"/>
                </a:solidFill>
              </a:rPr>
              <a:t> </a:t>
            </a:r>
            <a:r>
              <a:rPr lang="en-US" sz="2800" kern="0" dirty="0">
                <a:solidFill>
                  <a:schemeClr val="bg1"/>
                </a:solidFill>
              </a:rPr>
              <a:t>used as both tool (for commuting) and toy (exercise &amp; recreation).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3553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hidden="1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10251733" y="287941"/>
            <a:ext cx="1880084" cy="86382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19761" rIns="0" bIns="0" rtlCol="0" anchor="t">
            <a:normAutofit/>
          </a:bodyPr>
          <a:lstStyle/>
          <a:p>
            <a:pPr defTabSz="1016264">
              <a:lnSpc>
                <a:spcPts val="1000"/>
              </a:lnSpc>
            </a:pPr>
            <a:endParaRPr lang="en-US" sz="611" kern="0" dirty="0">
              <a:solidFill>
                <a:prstClr val="black"/>
              </a:solidFill>
              <a:latin typeface="Bosch Office Sans"/>
            </a:endParaRPr>
          </a:p>
        </p:txBody>
      </p:sp>
      <p:sp>
        <p:nvSpPr>
          <p:cNvPr id="4" name="TextBox 3" hidden="1"/>
          <p:cNvSpPr txBox="1"/>
          <p:nvPr>
            <p:custDataLst>
              <p:tags r:id="rId3"/>
            </p:custDataLst>
          </p:nvPr>
        </p:nvSpPr>
        <p:spPr>
          <a:xfrm>
            <a:off x="197" y="6640986"/>
            <a:ext cx="0" cy="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defTabSz="1016264">
              <a:lnSpc>
                <a:spcPct val="107000"/>
              </a:lnSpc>
            </a:pPr>
            <a:endParaRPr lang="en-US" sz="1445" kern="0" dirty="0" err="1">
              <a:solidFill>
                <a:prstClr val="black"/>
              </a:solidFill>
              <a:latin typeface="Bosch Office Sans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018" y="90609"/>
            <a:ext cx="4625880" cy="59055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Why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do they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eBike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Google Shape;110;p18"/>
          <p:cNvSpPr txBox="1"/>
          <p:nvPr/>
        </p:nvSpPr>
        <p:spPr>
          <a:xfrm flipH="1">
            <a:off x="6371082" y="5634074"/>
            <a:ext cx="3990157" cy="390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Source: Cherry &amp;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MacArthur 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2017</a:t>
            </a:r>
            <a:endParaRPr sz="2800" dirty="0"/>
          </a:p>
        </p:txBody>
      </p:sp>
      <p:pic>
        <p:nvPicPr>
          <p:cNvPr id="7" name="Google Shape;101;p17"/>
          <p:cNvPicPr preferRelativeResize="0">
            <a:picLocks/>
          </p:cNvPicPr>
          <p:nvPr/>
        </p:nvPicPr>
        <p:blipFill rotWithShape="1">
          <a:blip r:embed="rId7">
            <a:alphaModFix/>
          </a:blip>
          <a:srcRect t="12477"/>
          <a:stretch/>
        </p:blipFill>
        <p:spPr>
          <a:xfrm>
            <a:off x="2092207" y="824216"/>
            <a:ext cx="7985301" cy="48098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57017" y="90609"/>
            <a:ext cx="8201891" cy="59055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How 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often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do they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eBike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7373" y="1138336"/>
            <a:ext cx="4683764" cy="26344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kern="0" dirty="0" smtClean="0">
                <a:solidFill>
                  <a:srgbClr val="000000"/>
                </a:solidFill>
              </a:rPr>
              <a:t>Bike Ridership Rates</a:t>
            </a:r>
            <a:endParaRPr kumimoji="0" lang="en-US" sz="32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Rectangle 16_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6025013"/>
            <a:ext cx="12192000" cy="633542"/>
          </a:xfrm>
          <a:prstGeom prst="rect">
            <a:avLst/>
          </a:prstGeom>
          <a:solidFill>
            <a:srgbClr val="67B419"/>
          </a:solidFill>
          <a:ln w="0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>
              <a:lnSpc>
                <a:spcPct val="107000"/>
              </a:lnSpc>
              <a:spcBef>
                <a:spcPts val="500"/>
              </a:spcBef>
            </a:pPr>
            <a:r>
              <a:rPr lang="en-US" sz="2800" kern="0" dirty="0" smtClean="0">
                <a:solidFill>
                  <a:schemeClr val="bg1"/>
                </a:solidFill>
              </a:rPr>
              <a:t>  eBike owners ride more often after converting from bicycle.</a:t>
            </a:r>
            <a:endParaRPr lang="en-US" sz="2800" kern="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1722" y="2226365"/>
            <a:ext cx="45719" cy="457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805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hidden="1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10251733" y="287941"/>
            <a:ext cx="1880084" cy="86382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19761" rIns="0" bIns="0" rtlCol="0" anchor="t">
            <a:normAutofit/>
          </a:bodyPr>
          <a:lstStyle/>
          <a:p>
            <a:pPr defTabSz="1016264">
              <a:lnSpc>
                <a:spcPts val="1000"/>
              </a:lnSpc>
            </a:pPr>
            <a:endParaRPr lang="en-US" sz="611" kern="0" dirty="0">
              <a:solidFill>
                <a:prstClr val="black"/>
              </a:solidFill>
              <a:latin typeface="Bosch Office Sans"/>
            </a:endParaRPr>
          </a:p>
        </p:txBody>
      </p:sp>
      <p:sp>
        <p:nvSpPr>
          <p:cNvPr id="4" name="TextBox 3" hidden="1"/>
          <p:cNvSpPr txBox="1"/>
          <p:nvPr>
            <p:custDataLst>
              <p:tags r:id="rId3"/>
            </p:custDataLst>
          </p:nvPr>
        </p:nvSpPr>
        <p:spPr>
          <a:xfrm>
            <a:off x="197" y="6640986"/>
            <a:ext cx="0" cy="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defTabSz="1016264">
              <a:lnSpc>
                <a:spcPct val="107000"/>
              </a:lnSpc>
            </a:pPr>
            <a:endParaRPr lang="en-US" sz="1445" kern="0" dirty="0" err="1">
              <a:solidFill>
                <a:prstClr val="black"/>
              </a:solidFill>
              <a:latin typeface="Bosch Office Sans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017" y="90609"/>
            <a:ext cx="8201891" cy="59055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Trips 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Replaced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by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E-Bikes</a:t>
            </a:r>
          </a:p>
        </p:txBody>
      </p:sp>
      <p:sp>
        <p:nvSpPr>
          <p:cNvPr id="8" name="Rectangle 16_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6224458"/>
            <a:ext cx="12192000" cy="633542"/>
          </a:xfrm>
          <a:prstGeom prst="rect">
            <a:avLst/>
          </a:prstGeom>
          <a:solidFill>
            <a:srgbClr val="67B419"/>
          </a:solidFill>
          <a:ln w="0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>
              <a:lnSpc>
                <a:spcPct val="107000"/>
              </a:lnSpc>
              <a:spcBef>
                <a:spcPts val="500"/>
              </a:spcBef>
            </a:pPr>
            <a:r>
              <a:rPr lang="en-US" sz="2800" kern="0" dirty="0" smtClean="0">
                <a:solidFill>
                  <a:schemeClr val="bg1"/>
                </a:solidFill>
              </a:rPr>
              <a:t>  </a:t>
            </a:r>
            <a:r>
              <a:rPr lang="en-US" sz="2800" dirty="0">
                <a:solidFill>
                  <a:schemeClr val="bg1"/>
                </a:solidFill>
              </a:rPr>
              <a:t>eBike trips </a:t>
            </a:r>
            <a:r>
              <a:rPr lang="en-US" sz="2800" dirty="0" smtClean="0">
                <a:solidFill>
                  <a:schemeClr val="bg1"/>
                </a:solidFill>
              </a:rPr>
              <a:t>replace </a:t>
            </a:r>
            <a:r>
              <a:rPr lang="en-US" sz="2800" dirty="0">
                <a:solidFill>
                  <a:schemeClr val="bg1"/>
                </a:solidFill>
              </a:rPr>
              <a:t>car trips most </a:t>
            </a:r>
            <a:r>
              <a:rPr lang="en-US" sz="2800" dirty="0" smtClean="0">
                <a:solidFill>
                  <a:schemeClr val="bg1"/>
                </a:solidFill>
              </a:rPr>
              <a:t>often.</a:t>
            </a:r>
            <a:endParaRPr lang="en-US" sz="2800" kern="0" dirty="0">
              <a:solidFill>
                <a:schemeClr val="bg1"/>
              </a:solidFill>
            </a:endParaRPr>
          </a:p>
        </p:txBody>
      </p:sp>
      <p:pic>
        <p:nvPicPr>
          <p:cNvPr id="9" name="Picture 8" descr="Screen Shot 2018-12-05 at 12.42.09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524" y="0"/>
            <a:ext cx="8378476" cy="6150354"/>
          </a:xfrm>
          <a:prstGeom prst="rect">
            <a:avLst/>
          </a:prstGeom>
        </p:spPr>
      </p:pic>
      <p:sp>
        <p:nvSpPr>
          <p:cNvPr id="11" name="Google Shape;110;p18"/>
          <p:cNvSpPr txBox="1"/>
          <p:nvPr/>
        </p:nvSpPr>
        <p:spPr>
          <a:xfrm flipH="1">
            <a:off x="8372381" y="5771424"/>
            <a:ext cx="42649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Source: Cherry &amp;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MacArthur 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2017</a:t>
            </a:r>
            <a:endParaRPr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8340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88137" y="287941"/>
            <a:ext cx="11616432" cy="431911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defTabSz="1016264">
              <a:lnSpc>
                <a:spcPct val="89000"/>
              </a:lnSpc>
            </a:pPr>
            <a:r>
              <a:rPr lang="en-US" sz="3112" b="1" i="1" kern="0" dirty="0">
                <a:solidFill>
                  <a:prstClr val="black"/>
                </a:solidFill>
                <a:latin typeface="Bosch Office Sans" pitchFamily="2" charset="0"/>
              </a:rPr>
              <a:t>Where</a:t>
            </a:r>
            <a:r>
              <a:rPr lang="en-US" sz="3112" b="1" kern="0" dirty="0">
                <a:solidFill>
                  <a:prstClr val="black"/>
                </a:solidFill>
                <a:latin typeface="Bosch Office Sans" pitchFamily="2" charset="0"/>
              </a:rPr>
              <a:t> is the U.S. eBike Market?</a:t>
            </a:r>
          </a:p>
        </p:txBody>
      </p:sp>
      <p:sp>
        <p:nvSpPr>
          <p:cNvPr id="5" name="Rectangle 4" hidden="1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10251733" y="287941"/>
            <a:ext cx="1880084" cy="86382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19761" rIns="0" bIns="0" rtlCol="0" anchor="t">
            <a:normAutofit/>
          </a:bodyPr>
          <a:lstStyle/>
          <a:p>
            <a:pPr defTabSz="1016264">
              <a:lnSpc>
                <a:spcPts val="1000"/>
              </a:lnSpc>
            </a:pPr>
            <a:endParaRPr lang="en-US" sz="611" kern="0" dirty="0">
              <a:solidFill>
                <a:prstClr val="black"/>
              </a:solidFill>
              <a:latin typeface="Bosch Office Sans"/>
            </a:endParaRPr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197" y="6640986"/>
            <a:ext cx="0" cy="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defTabSz="1016264">
              <a:lnSpc>
                <a:spcPct val="107000"/>
              </a:lnSpc>
            </a:pPr>
            <a:endParaRPr lang="en-US" sz="1445" kern="0" dirty="0" err="1">
              <a:solidFill>
                <a:prstClr val="black"/>
              </a:solidFill>
              <a:latin typeface="Bosch Office Sans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963" y="733695"/>
            <a:ext cx="9137762" cy="432111"/>
          </a:xfrm>
        </p:spPr>
        <p:txBody>
          <a:bodyPr/>
          <a:lstStyle/>
          <a:p>
            <a:r>
              <a:rPr lang="en-US" dirty="0"/>
              <a:t>On the brink of a boom…</a:t>
            </a:r>
          </a:p>
        </p:txBody>
      </p:sp>
      <p:pic>
        <p:nvPicPr>
          <p:cNvPr id="17" name="Grafik 3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2785" y="2155251"/>
            <a:ext cx="5696777" cy="3126070"/>
          </a:xfrm>
          <a:prstGeom prst="rect">
            <a:avLst/>
          </a:prstGeom>
        </p:spPr>
      </p:pic>
      <p:sp>
        <p:nvSpPr>
          <p:cNvPr id="18" name="Rechteck 23"/>
          <p:cNvSpPr/>
          <p:nvPr>
            <p:custDataLst>
              <p:tags r:id="rId6"/>
            </p:custDataLst>
          </p:nvPr>
        </p:nvSpPr>
        <p:spPr>
          <a:xfrm>
            <a:off x="4101636" y="1809250"/>
            <a:ext cx="1600264" cy="3153307"/>
          </a:xfrm>
          <a:prstGeom prst="rect">
            <a:avLst/>
          </a:prstGeom>
          <a:solidFill>
            <a:srgbClr val="0070C0">
              <a:alpha val="3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9" name="Rechteck 24"/>
          <p:cNvSpPr/>
          <p:nvPr>
            <p:custDataLst>
              <p:tags r:id="rId7"/>
            </p:custDataLst>
          </p:nvPr>
        </p:nvSpPr>
        <p:spPr>
          <a:xfrm>
            <a:off x="541296" y="1809250"/>
            <a:ext cx="1609819" cy="3153307"/>
          </a:xfrm>
          <a:prstGeom prst="rect">
            <a:avLst/>
          </a:prstGeom>
          <a:solidFill>
            <a:srgbClr val="00B0F0">
              <a:alpha val="3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0" name="Rechteck 25"/>
          <p:cNvSpPr/>
          <p:nvPr>
            <p:custDataLst>
              <p:tags r:id="rId8"/>
            </p:custDataLst>
          </p:nvPr>
        </p:nvSpPr>
        <p:spPr>
          <a:xfrm>
            <a:off x="2261927" y="1809250"/>
            <a:ext cx="1728896" cy="3153307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1" name="Textfeld 28"/>
          <p:cNvSpPr txBox="1"/>
          <p:nvPr>
            <p:custDataLst>
              <p:tags r:id="rId9"/>
            </p:custDataLst>
          </p:nvPr>
        </p:nvSpPr>
        <p:spPr>
          <a:xfrm>
            <a:off x="2512756" y="1829232"/>
            <a:ext cx="1227239" cy="32601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Growth</a:t>
            </a:r>
          </a:p>
        </p:txBody>
      </p:sp>
      <p:sp>
        <p:nvSpPr>
          <p:cNvPr id="22" name="Textfeld 29"/>
          <p:cNvSpPr txBox="1"/>
          <p:nvPr>
            <p:custDataLst>
              <p:tags r:id="rId10"/>
            </p:custDataLst>
          </p:nvPr>
        </p:nvSpPr>
        <p:spPr>
          <a:xfrm>
            <a:off x="702060" y="1829232"/>
            <a:ext cx="1227239" cy="128485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Initiation</a:t>
            </a:r>
          </a:p>
        </p:txBody>
      </p:sp>
      <p:sp>
        <p:nvSpPr>
          <p:cNvPr id="23" name="Textfeld 30"/>
          <p:cNvSpPr txBox="1"/>
          <p:nvPr>
            <p:custDataLst>
              <p:tags r:id="rId11"/>
            </p:custDataLst>
          </p:nvPr>
        </p:nvSpPr>
        <p:spPr>
          <a:xfrm>
            <a:off x="4334836" y="1829232"/>
            <a:ext cx="1227239" cy="34716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Saturation</a:t>
            </a: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0697995" y="4332507"/>
            <a:ext cx="1345314" cy="96456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8051" y="3012938"/>
            <a:ext cx="705348" cy="705348"/>
          </a:xfrm>
          <a:prstGeom prst="ellipse">
            <a:avLst/>
          </a:prstGeom>
          <a:ln w="12700">
            <a:solidFill>
              <a:schemeClr val="bg1"/>
            </a:solidFill>
          </a:ln>
        </p:spPr>
      </p:pic>
      <p:sp>
        <p:nvSpPr>
          <p:cNvPr id="12" name="Ellipse 37"/>
          <p:cNvSpPr/>
          <p:nvPr>
            <p:custDataLst>
              <p:tags r:id="rId14"/>
            </p:custDataLst>
          </p:nvPr>
        </p:nvSpPr>
        <p:spPr>
          <a:xfrm>
            <a:off x="1780916" y="4047753"/>
            <a:ext cx="506000" cy="490712"/>
          </a:xfrm>
          <a:prstGeom prst="ellipse">
            <a:avLst/>
          </a:prstGeom>
          <a:blipFill dpi="0" rotWithShape="1">
            <a:blip r:embed="rId22"/>
            <a:srcRect/>
            <a:stretch>
              <a:fillRect t="-20000" r="-60000" b="-20000"/>
            </a:stretch>
          </a:blip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1016264"/>
            <a:endParaRPr lang="en-US" sz="778" b="1" kern="0" dirty="0">
              <a:solidFill>
                <a:srgbClr val="000000"/>
              </a:solidFill>
              <a:latin typeface="Bosch Office San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405037"/>
              </p:ext>
            </p:extLst>
          </p:nvPr>
        </p:nvGraphicFramePr>
        <p:xfrm>
          <a:off x="6179505" y="2292941"/>
          <a:ext cx="5499832" cy="1767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220">
                  <a:extLst>
                    <a:ext uri="{9D8B030D-6E8A-4147-A177-3AD203B41FA5}">
                      <a16:colId xmlns:a16="http://schemas.microsoft.com/office/drawing/2014/main" xmlns="" val="3057933729"/>
                    </a:ext>
                  </a:extLst>
                </a:gridCol>
                <a:gridCol w="2192665">
                  <a:extLst>
                    <a:ext uri="{9D8B030D-6E8A-4147-A177-3AD203B41FA5}">
                      <a16:colId xmlns:a16="http://schemas.microsoft.com/office/drawing/2014/main" xmlns="" val="1049162122"/>
                    </a:ext>
                  </a:extLst>
                </a:gridCol>
                <a:gridCol w="2434947">
                  <a:extLst>
                    <a:ext uri="{9D8B030D-6E8A-4147-A177-3AD203B41FA5}">
                      <a16:colId xmlns:a16="http://schemas.microsoft.com/office/drawing/2014/main" xmlns="" val="150684594"/>
                    </a:ext>
                  </a:extLst>
                </a:gridCol>
              </a:tblGrid>
              <a:tr h="818457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eBike</a:t>
                      </a:r>
                      <a:r>
                        <a:rPr lang="en-US" sz="2000" baseline="0" dirty="0"/>
                        <a:t> Market (sales/</a:t>
                      </a:r>
                      <a:r>
                        <a:rPr lang="en-US" sz="2000" baseline="0" dirty="0" err="1"/>
                        <a:t>yr</a:t>
                      </a:r>
                      <a:r>
                        <a:rPr lang="en-US" sz="2000" baseline="0" dirty="0"/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 of Bicycle Market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4836743"/>
                  </a:ext>
                </a:extLst>
              </a:tr>
              <a:tr h="474373">
                <a:tc>
                  <a:txBody>
                    <a:bodyPr/>
                    <a:lstStyle/>
                    <a:p>
                      <a:r>
                        <a:rPr lang="en-US" sz="2000" dirty="0"/>
                        <a:t>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~2 </a:t>
                      </a:r>
                      <a:r>
                        <a:rPr lang="en-US" sz="2000" dirty="0"/>
                        <a:t>million pcs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9322714"/>
                  </a:ext>
                </a:extLst>
              </a:tr>
              <a:tr h="474373">
                <a:tc>
                  <a:txBody>
                    <a:bodyPr/>
                    <a:lstStyle/>
                    <a:p>
                      <a:r>
                        <a:rPr lang="en-US" sz="2000" dirty="0"/>
                        <a:t>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 million </a:t>
                      </a:r>
                      <a:r>
                        <a:rPr lang="en-US" sz="2000" dirty="0"/>
                        <a:t>pcs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5564976"/>
                  </a:ext>
                </a:extLst>
              </a:tr>
            </a:tbl>
          </a:graphicData>
        </a:graphic>
      </p:graphicFrame>
      <p:pic>
        <p:nvPicPr>
          <p:cNvPr id="28" name="Picture 27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6959" y="3153717"/>
            <a:ext cx="390781" cy="390781"/>
          </a:xfrm>
          <a:prstGeom prst="ellipse">
            <a:avLst/>
          </a:prstGeom>
          <a:ln w="12700">
            <a:solidFill>
              <a:schemeClr val="bg1"/>
            </a:solidFill>
          </a:ln>
        </p:spPr>
      </p:pic>
      <p:sp>
        <p:nvSpPr>
          <p:cNvPr id="29" name="Ellipse 37_"/>
          <p:cNvSpPr/>
          <p:nvPr>
            <p:custDataLst>
              <p:tags r:id="rId16"/>
            </p:custDataLst>
          </p:nvPr>
        </p:nvSpPr>
        <p:spPr>
          <a:xfrm>
            <a:off x="5785003" y="3637424"/>
            <a:ext cx="395187" cy="396062"/>
          </a:xfrm>
          <a:prstGeom prst="ellipse">
            <a:avLst/>
          </a:prstGeom>
          <a:blipFill dpi="0" rotWithShape="1">
            <a:blip r:embed="rId22"/>
            <a:srcRect/>
            <a:stretch>
              <a:fillRect t="-20000" r="-60000" b="-20000"/>
            </a:stretch>
          </a:blip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1016264"/>
            <a:endParaRPr lang="en-US" sz="778" b="1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24" name="Rectangle 16_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0" y="6034910"/>
            <a:ext cx="12192000" cy="633542"/>
          </a:xfrm>
          <a:prstGeom prst="rect">
            <a:avLst/>
          </a:prstGeom>
          <a:solidFill>
            <a:srgbClr val="67B419"/>
          </a:solidFill>
          <a:ln w="0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>
              <a:lnSpc>
                <a:spcPct val="107000"/>
              </a:lnSpc>
              <a:spcBef>
                <a:spcPts val="500"/>
              </a:spcBef>
            </a:pPr>
            <a:r>
              <a:rPr lang="en-US" sz="2800" kern="0" dirty="0" smtClean="0">
                <a:solidFill>
                  <a:schemeClr val="bg1"/>
                </a:solidFill>
              </a:rPr>
              <a:t>  </a:t>
            </a:r>
            <a:r>
              <a:rPr lang="en-US" sz="2800" dirty="0">
                <a:solidFill>
                  <a:schemeClr val="bg1"/>
                </a:solidFill>
              </a:rPr>
              <a:t>eBike </a:t>
            </a:r>
            <a:r>
              <a:rPr lang="en-US" sz="2800" dirty="0" smtClean="0">
                <a:solidFill>
                  <a:schemeClr val="bg1"/>
                </a:solidFill>
              </a:rPr>
              <a:t>sales are still far behind Europe, but catching up.</a:t>
            </a:r>
            <a:endParaRPr lang="en-US" sz="2800" kern="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8849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3"/>
  <p:tag name="FONTSETGROUPCLASSNAME" val="FontSetGroup1"/>
  <p:tag name="SHAPECLASSFILE" val="BoschLogo2016.emf"/>
  <p:tag name="MLI" val="1"/>
  <p:tag name="SHAPECLASSNAME" val="LogoOnSlides"/>
  <p:tag name="SHAPECLASSPROTECTIONTYP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2" val="Bosch2.mcr"/>
  <p:tag name="ML_LAYOUT_RESOURCE" val="BOSCH2_16_9.mcr"/>
  <p:tag name="FIELD.CHAPTER.CONTENT" val="Header of section"/>
  <p:tag name="FIELD.CHAPTER.VALUE" val="Header of section"/>
  <p:tag name="FIELDS.INITIALIZED" val="1"/>
  <p:tag name="SHAPESETGROUPCLASSNAME" val="Shape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3_SHAPECLASSPROTECTIONTYPE" val="31"/>
  <p:tag name="RECTANGLE 4_SHAPECLASSPROTECTIONTYPE" val="3"/>
  <p:tag name="RECTANGLE 5_SHAPECLASSPROTECTIONTYPE" val="63"/>
  <p:tag name="RECTANGLE 6_SHAPECLASSPROTECTIONTYPE" val="63"/>
  <p:tag name="RECTANGLE 7_SHAPECLASSPROTECTIONTYPE" val="63"/>
  <p:tag name="CONTENT PLACEHOLDER 2_SHAPECLASSPROTECTIONTYPE" val="0"/>
  <p:tag name="TEXTBOX 8_SHAPECLASSPROTECTIONTYPE" val="25"/>
  <p:tag name="TITLE 1_SHAPECLASSPROTECTIONTYPE" val="9"/>
  <p:tag name="CONTENT PLACEHOLDER 11_SHAPECLASSPROTECTIONTYPE" val="0"/>
  <p:tag name="PICTURE 10_SHAPECLASSPROTECTIONTYPE" val="15"/>
  <p:tag name="CONTENT PLACEHOLDER 14_SHAPECLASSPROTECTIONTYPE" val="0"/>
  <p:tag name="PICTURE 13_SHAPECLASSPROTECTIONTYPE" val="15"/>
  <p:tag name="COLORSETGROUPCLASSNAME" val="ColorSetGroup4"/>
  <p:tag name="CONFIG" val="BOSCH2"/>
  <p:tag name="CONTENT PLACEHOLDER 17_SHAPECLASSPROTECTIONTYPE" val="0"/>
  <p:tag name="PICTURE 16_SHAPECLASSPROTECTIONTYPE" val="15"/>
  <p:tag name="CONTENT PLACEHOLDER 20_SHAPECLASSPROTECTIONTYPE" val="0"/>
  <p:tag name="PICTURE 19_SHAPECLASSPROTECTIONTYPE" val="15"/>
  <p:tag name="NBTXT" val="PRM Milestones in 07/2016"/>
  <p:tag name="AGTX" val="PRM Milestones in 07/2016"/>
  <p:tag name="NBTXTC" val="PRM Milestones in 02/2017"/>
  <p:tag name="AGTXC" val="PRM Milestones in 02/2017"/>
  <p:tag name="CONTENT PLACEHOLDER 9_SHAPECLASSPROTECTIONTYPE" val="0"/>
  <p:tag name="FIELD.REM_ANL.COMBOINDEX" val="-2"/>
  <p:tag name="FIELD.DPT.CONTENT" val="Weinert AE-EB/SAM-NA"/>
  <p:tag name="FIELD.DPT.VALUE" val="Weinert AE-EB/SAM-NA | "/>
  <p:tag name="FIELD.DPT.COMBOINDEX" val="-2"/>
  <p:tag name="ML_1" val="RB_RT4_AE"/>
  <p:tag name="SHAPESETCLASSNAME" val="Title"/>
  <p:tag name="TEXTFELD 3_SHAPECLASSPROTECTIONTYPE" val="31"/>
  <p:tag name="RECHTECK 4_SHAPECLASSPROTECTIONTYPE" val="3"/>
  <p:tag name="PICTURE 11_SHAPECLASSPROTECTIONTYPE" val="15"/>
  <p:tag name="RECHTECK 5_SHAPECLASSPROTECTIONTYPE" val="63"/>
  <p:tag name="RECHTECK 6_SHAPECLASSPROTECTIONTYPE" val="63"/>
  <p:tag name="RECHTECK 7_SHAPECLASSPROTECTIONTYPE" val="63"/>
  <p:tag name="TEXTFELD 8_SHAPECLASSPROTECTIONTYPE" val="25"/>
  <p:tag name="PICTURE 12_SHAPECLASSPROTECTIONTYP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COLORSETCLASSNAME" val="ColorSet1"/>
  <p:tag name="SCRIPT" val="1"/>
  <p:tag name="FIELDS" val="CHAPTER;"/>
  <p:tag name="MLI" val="1"/>
  <p:tag name="SHAPESETGROUPCLASSNAME" val="ShapeSetGroup1"/>
  <p:tag name="FONTSETGROUPCLASSNAME" val="FontSetGroup1"/>
  <p:tag name="SHAPECLASSNAME" val="Chapterbox"/>
  <p:tag name="COLORSETGROUPCLASSNAME" val="ColorSetGroup4"/>
  <p:tag name="COLORS" val="-2;-2;-2;-2;-2;-2"/>
  <p:tag name="SHAPESETCLASSNAME" val="Title"/>
  <p:tag name="SHAPECLASSPROTECTIONTYPE" val=" 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RUNS.FONT" val="2"/>
  <p:tag name="COLORSETCLASSNAME" val="ColorSet2"/>
  <p:tag name="MLI" val="1"/>
  <p:tag name="SHAPESETGROUPCLASSNAME" val="ShapeSetGroup1"/>
  <p:tag name="SHAPESETCLASSNAME" val="Object"/>
  <p:tag name="FONTSETGROUPCLASSNAME" val="FontSetGroup1"/>
  <p:tag name="SHAPECLASSNAME" val="TitleOnSlides"/>
  <p:tag name="SHAPECLASSPROTECTIONTYPE" val="9"/>
  <p:tag name="FONTCOLOR" val="Primary"/>
  <p:tag name="FONTCOLOR2" val="Primary"/>
  <p:tag name="COLORSETGROUPCLASSNAME" val="ColorSetGroup4"/>
  <p:tag name="COLORS" val="-2;-2;-2;-2;-1;-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FONTSETGROUPCLASSNAME" val="FontSetGroup1"/>
  <p:tag name="SHAPECLASSNAME" val="Attachment"/>
  <p:tag name="SHAPESETCLASSNAME" val="Title"/>
  <p:tag name="COLORSETGROUPCLASSNAME" val="ColorSetGroup4"/>
  <p:tag name="SHAPECLASSPROTECTIONTYPE" val=" 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FONTSETGROUPCLASSNAME" val="FontSetGroup1"/>
  <p:tag name="SHAPECLASSNAME" val="tNavbar"/>
  <p:tag name="COLORSETGROUPCLASSNAME" val="ColorSetGroup4"/>
  <p:tag name="SHAPESETCLASSNAME" val="Title"/>
  <p:tag name="SHAPECLASSPROTECTIONTYPE" val=" 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RBNA_Ply_AE"/>
  <p:tag name="ML_2" val="Bosch2.mcr"/>
  <p:tag name="ML_LAYOUT_RESOURCE" val="BOSCH2_16_9.mcr"/>
  <p:tag name="FIELD.CHAPTER.CONTENT" val="Header of section"/>
  <p:tag name="FIELD.CHAPTER.VALUE" val="Header of section"/>
  <p:tag name="FIELD.DPT.CONTENT" val="AE-EB/SAM-NA"/>
  <p:tag name="FIELD.DPT.VALUE" val="AE-EB/SAM-NA | "/>
  <p:tag name="FIELDS.INITIALIZED" val="1"/>
  <p:tag name="SHAPESETGROUPCLASSNAME" val="ShapeSetGroup1"/>
  <p:tag name="SHAPESETCLASSNAME" val="Object"/>
  <p:tag name="COLORSETGROUPCLASSNAME" val="ColorSetGroup4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3_SHAPECLASSPROTECTIONTYPE" val="31"/>
  <p:tag name="RECTANGLE 4_SHAPECLASSPROTECTIONTYPE" val="3"/>
  <p:tag name="RECTANGLE 5_SHAPECLASSPROTECTIONTYPE" val="63"/>
  <p:tag name="RECTANGLE 6_SHAPECLASSPROTECTIONTYPE" val="63"/>
  <p:tag name="RECTANGLE 7_SHAPECLASSPROTECTIONTYPE" val="63"/>
  <p:tag name="CONTENT PLACEHOLDER 2_SHAPECLASSPROTECTIONTYPE" val="0"/>
  <p:tag name="TEXTBOX 8_SHAPECLASSPROTECTIONTYPE" val="25"/>
  <p:tag name="TITLE 1_SHAPECLASSPROTECTIONTYPE" val="9"/>
  <p:tag name="CONTENT PLACEHOLDER 40_SHAPECLASSPROTECTIONTYPE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old6"/>
  <p:tag name="FONT2" val="Reg6"/>
  <p:tag name="FONT3" val="Reg6"/>
  <p:tag name="FONTSETCLASSNAME" val="FontSet1"/>
  <p:tag name="FONTCOLOR" val="Red"/>
  <p:tag name="FONTCOLOR2" val="Black"/>
  <p:tag name="FONTCOLOR3" val="Black"/>
  <p:tag name="FONTCOLOR4" val="Black"/>
  <p:tag name="RUNS.FONT" val="4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Object"/>
  <p:tag name="COLORSETGROUPCLASSNAME" val="ColorSetGroup4"/>
  <p:tag name="FONTSETGROUPCLASSNAME" val="FontSetGroup1"/>
  <p:tag name="SHAPECLASSNAME" val="FooterLine1OnSlides"/>
  <p:tag name="SHAPECLASSPROTECTIONTYPE" val="6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FONTCOLOR" val="Black"/>
  <p:tag name="FONTCOLOR2" val="LightGray"/>
  <p:tag name="FONTCOLOR3" val="LightGray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Object"/>
  <p:tag name="COLORSETGROUPCLASSNAME" val="ColorSetGroup4"/>
  <p:tag name="FONTSETGROUPCLASSNAME" val="FontSetGroup1"/>
  <p:tag name="SHAPECLASSNAME" val="FooterLine2OnSlides"/>
  <p:tag name="SHAPECLASSPROTECTIONTYPE" val="6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Object"/>
  <p:tag name="COLORSETGROUPCLASSNAME" val="ColorSetGroup4"/>
  <p:tag name="FONTSETGROUPCLASSNAME" val="FontSetGroup1"/>
  <p:tag name="SHAPECLASSNAME" val="PageNumberOnSlides"/>
  <p:tag name="SHAPECLASSPROTECTIONTYPE" val="6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3"/>
  <p:tag name="FONTSETGROUPCLASSNAME" val="FontSetGroup1"/>
  <p:tag name="SHAPECLASSFILE" val="Bosch-Supergraphic-Bottom-16-9.png"/>
  <p:tag name="MLI" val="1"/>
  <p:tag name="SHAPECLASSNAME" val="ColorBarOnSlides"/>
  <p:tag name="SHAPECLASSPROTECTIONTYP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Object"/>
  <p:tag name="COLORSETGROUPCLASSNAME" val="ColorSetGroup4"/>
  <p:tag name="FONTSETGROUPCLASSNAME" val="FontSetGroup1"/>
  <p:tag name="SHAPECLASSNAME" val="Attachment"/>
  <p:tag name="SHAPECLASSPROTECTIONTYPE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Object"/>
  <p:tag name="COLORSETGROUPCLASSNAME" val="ColorSetGroup4"/>
  <p:tag name="FONTSETGROUPCLASSNAME" val="FontSetGroup1"/>
  <p:tag name="SHAPECLASSNAME" val="tNavbar"/>
  <p:tag name="SHAPECLASSPROTECTIONTYPE" val="3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-2;-2;-1;-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ue1;LogoRightColor;-2;-2;-1;-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TitleBoxOnTitleSlide"/>
  <p:tag name="SHAPECLASSPROTECTIONTYPE" val="0"/>
  <p:tag name="COLORS" val="-2;-2;-2;-2;-1;-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RBNA_Ply_AE"/>
  <p:tag name="ML_2" val="Bosch2.mcr"/>
  <p:tag name="ML_LAYOUT_RESOURCE" val="BOSCH2_16_9.mcr"/>
  <p:tag name="FIELD.CHAPTER.CONTENT" val="Header of section"/>
  <p:tag name="FIELD.CHAPTER.VALUE" val="Header of section"/>
  <p:tag name="FIELD.DPT.CONTENT" val="AE-EB/SAM-NA"/>
  <p:tag name="FIELD.DPT.VALUE" val="AE-EB/SAM-NA | "/>
  <p:tag name="FIELDS.INITIALIZED" val="1"/>
  <p:tag name="SHAPESETGROUPCLASSNAME" val="ShapeSetGroup1"/>
  <p:tag name="SHAPESETCLASSNAME" val="Object"/>
  <p:tag name="COLORSETGROUPCLASSNAME" val="ColorSetGroup4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3_SHAPECLASSPROTECTIONTYPE" val="31"/>
  <p:tag name="RECTANGLE 4_SHAPECLASSPROTECTIONTYPE" val="3"/>
  <p:tag name="RECTANGLE 5_SHAPECLASSPROTECTIONTYPE" val="63"/>
  <p:tag name="RECTANGLE 6_SHAPECLASSPROTECTIONTYPE" val="63"/>
  <p:tag name="RECTANGLE 7_SHAPECLASSPROTECTIONTYPE" val="63"/>
  <p:tag name="CONTENT PLACEHOLDER 2_SHAPECLASSPROTECTIONTYPE" val="0"/>
  <p:tag name="TEXTBOX 8_SHAPECLASSPROTECTIONTYPE" val="25"/>
  <p:tag name="TITLE 1_SHAPECLASSPROTECTIONTYPE" val="9"/>
  <p:tag name="CONTENT PLACEHOLDER 40_SHAPECLASSPROTECTIONTYPE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Object"/>
  <p:tag name="COLORSETGROUPCLASSNAME" val="ColorSetGroup4"/>
  <p:tag name="FONTSETGROUPCLASSNAME" val="FontSetGroup1"/>
  <p:tag name="SHAPECLASSNAME" val="Attachment"/>
  <p:tag name="SHAPECLASSPROTECTIONTYPE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Object"/>
  <p:tag name="COLORSETGROUPCLASSNAME" val="ColorSetGroup4"/>
  <p:tag name="FONTSETGROUPCLASSNAME" val="FontSetGroup1"/>
  <p:tag name="SHAPECLASSNAME" val="tNavbar"/>
  <p:tag name="SHAPECLASSPROTECTIONTYPE" val="3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RBNA_Ply_AE"/>
  <p:tag name="ML_2" val="Bosch2.mcr"/>
  <p:tag name="ML_LAYOUT_RESOURCE" val="BOSCH2_16_9.mcr"/>
  <p:tag name="FIELD.CHAPTER.CONTENT" val="Header of section"/>
  <p:tag name="FIELD.CHAPTER.VALUE" val="Header of section"/>
  <p:tag name="FIELD.DPT.CONTENT" val="AE-EB/SAM-NA"/>
  <p:tag name="FIELD.DPT.VALUE" val="AE-EB/SAM-NA | "/>
  <p:tag name="FIELDS.INITIALIZED" val="1"/>
  <p:tag name="SHAPESETGROUPCLASSNAME" val="ShapeSetGroup1"/>
  <p:tag name="SHAPESETCLASSNAME" val="Object"/>
  <p:tag name="COLORSETGROUPCLASSNAME" val="ColorSetGroup4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3_SHAPECLASSPROTECTIONTYPE" val="31"/>
  <p:tag name="RECTANGLE 4_SHAPECLASSPROTECTIONTYPE" val="3"/>
  <p:tag name="RECTANGLE 5_SHAPECLASSPROTECTIONTYPE" val="63"/>
  <p:tag name="RECTANGLE 6_SHAPECLASSPROTECTIONTYPE" val="63"/>
  <p:tag name="RECTANGLE 7_SHAPECLASSPROTECTIONTYPE" val="63"/>
  <p:tag name="CONTENT PLACEHOLDER 2_SHAPECLASSPROTECTIONTYPE" val="0"/>
  <p:tag name="TEXTBOX 8_SHAPECLASSPROTECTIONTYPE" val="25"/>
  <p:tag name="TITLE 1_SHAPECLASSPROTECTIONTYPE" val="9"/>
  <p:tag name="CONTENT PLACEHOLDER 40_SHAPECLASSPROTECTIONTYP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Disguised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Slide"/>
  <p:tag name="COLORSETGROUPCLASSNAME" val="ColorSetGroup3"/>
  <p:tag name="FONTSETGROUPCLASSNAME" val="FontSetGroup1"/>
  <p:tag name="SHAPECLASSNAME" val="HiddenSubtitle"/>
  <p:tag name="SHAPECLASSPROTECTIONTYPE" val="0"/>
  <p:tag name="ML_SENDTOBACK" val=" 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Object"/>
  <p:tag name="COLORSETGROUPCLASSNAME" val="ColorSetGroup4"/>
  <p:tag name="FONTSETGROUPCLASSNAME" val="FontSetGroup1"/>
  <p:tag name="SHAPECLASSNAME" val="Attachment"/>
  <p:tag name="SHAPECLASSPROTECTIONTYPE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Object"/>
  <p:tag name="COLORSETGROUPCLASSNAME" val="ColorSetGroup4"/>
  <p:tag name="FONTSETGROUPCLASSNAME" val="FontSetGroup1"/>
  <p:tag name="SHAPECLASSNAME" val="tNavbar"/>
  <p:tag name="SHAPECLASSPROTECTIONTYPE" val="3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ue1;LogoRightColor;-2;-2;-1;-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RBNA_Ply_AE"/>
  <p:tag name="ML_2" val="Bosch2.mcr"/>
  <p:tag name="ML_LAYOUT_RESOURCE" val="BOSCH2_16_9.mcr"/>
  <p:tag name="FIELD.CHAPTER.CONTENT" val="Header of section"/>
  <p:tag name="FIELD.CHAPTER.VALUE" val="Header of section"/>
  <p:tag name="FIELD.DPT.CONTENT" val="AE-EB/SAM-NA"/>
  <p:tag name="FIELD.DPT.VALUE" val="AE-EB/SAM-NA | "/>
  <p:tag name="FIELDS.INITIALIZED" val="1"/>
  <p:tag name="SHAPESETGROUPCLASSNAME" val="ShapeSetGroup1"/>
  <p:tag name="SHAPESETCLASSNAME" val="Object"/>
  <p:tag name="COLORSETGROUPCLASSNAME" val="ColorSetGroup4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3_SHAPECLASSPROTECTIONTYPE" val="31"/>
  <p:tag name="RECTANGLE 4_SHAPECLASSPROTECTIONTYPE" val="3"/>
  <p:tag name="RECTANGLE 5_SHAPECLASSPROTECTIONTYPE" val="63"/>
  <p:tag name="RECTANGLE 6_SHAPECLASSPROTECTIONTYPE" val="63"/>
  <p:tag name="RECTANGLE 7_SHAPECLASSPROTECTIONTYPE" val="63"/>
  <p:tag name="CONTENT PLACEHOLDER 2_SHAPECLASSPROTECTIONTYPE" val="0"/>
  <p:tag name="TEXTBOX 8_SHAPECLASSPROTECTIONTYPE" val="25"/>
  <p:tag name="TITLE 1_SHAPECLASSPROTECTIONTYPE" val="9"/>
  <p:tag name="CONTENT PLACEHOLDER 40_SHAPECLASSPROTECTIONTYPE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Object"/>
  <p:tag name="COLORSETGROUPCLASSNAME" val="ColorSetGroup4"/>
  <p:tag name="FONTSETGROUPCLASSNAME" val="FontSetGroup1"/>
  <p:tag name="SHAPECLASSNAME" val="Attachment"/>
  <p:tag name="SHAPECLASSPROTECTIONTYPE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Object"/>
  <p:tag name="COLORSETGROUPCLASSNAME" val="ColorSetGroup4"/>
  <p:tag name="FONTSETGROUPCLASSNAME" val="FontSetGroup1"/>
  <p:tag name="SHAPECLASSNAME" val="tNavbar"/>
  <p:tag name="SHAPECLASSPROTECTIONTYPE" val="3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ue1;LogoRightColor;-2;-2;-1;-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RBNA_Ply_AE"/>
  <p:tag name="ML_2" val="Bosch2.mcr"/>
  <p:tag name="ML_LAYOUT_RESOURCE" val="BOSCH2_16_9.mcr"/>
  <p:tag name="FIELD.CHAPTER.CONTENT" val="Header of section"/>
  <p:tag name="FIELD.CHAPTER.VALUE" val="Header of section"/>
  <p:tag name="FIELD.DPT.CONTENT" val="AE-EB/SAM-NA"/>
  <p:tag name="FIELD.DPT.VALUE" val="AE-EB/SAM-NA | "/>
  <p:tag name="FIELDS.INITIALIZED" val="1"/>
  <p:tag name="SHAPESETGROUPCLASSNAME" val="ShapeSetGroup1"/>
  <p:tag name="SHAPESETCLASSNAME" val="Object"/>
  <p:tag name="COLORSETGROUPCLASSNAME" val="ColorSetGroup4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3_SHAPECLASSPROTECTIONTYPE" val="31"/>
  <p:tag name="RECTANGLE 4_SHAPECLASSPROTECTIONTYPE" val="3"/>
  <p:tag name="RECTANGLE 5_SHAPECLASSPROTECTIONTYPE" val="63"/>
  <p:tag name="RECTANGLE 6_SHAPECLASSPROTECTIONTYPE" val="63"/>
  <p:tag name="RECTANGLE 7_SHAPECLASSPROTECTIONTYPE" val="63"/>
  <p:tag name="CONTENT PLACEHOLDER 2_SHAPECLASSPROTECTIONTYPE" val="0"/>
  <p:tag name="TEXTBOX 8_SHAPECLASSPROTECTIONTYPE" val="25"/>
  <p:tag name="TITLE 1_SHAPECLASSPROTECTIONTYPE" val="9"/>
  <p:tag name="CONTENT PLACEHOLDER 40_SHAPECLASSPROTECTIONTYPE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Object"/>
  <p:tag name="COLORSETGROUPCLASSNAME" val="ColorSetGroup4"/>
  <p:tag name="FONTSETGROUPCLASSNAME" val="FontSetGroup1"/>
  <p:tag name="SHAPECLASSNAME" val="Attachment"/>
  <p:tag name="SHAPECLASSPROTECTIONTYPE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Object"/>
  <p:tag name="COLORSETGROUPCLASSNAME" val="ColorSetGroup4"/>
  <p:tag name="FONTSETGROUPCLASSNAME" val="FontSetGroup1"/>
  <p:tag name="SHAPECLASSNAME" val="tNavbar"/>
  <p:tag name="SHAPECLASSPROTECTIONTYPE" val="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80"/>
  <p:tag name="FONTSETCLASSNAME" val="FontSet1"/>
  <p:tag name="COLORS" val="-2;-2;-2;-2;White;-2"/>
  <p:tag name="COLORSETCLASSNAME" val="ColorSet1"/>
  <p:tag name="MLI" val="1"/>
  <p:tag name="SHAPESETGROUPCLASSNAME" val="ShapeSetGroup1"/>
  <p:tag name="SHAPESETCLASSNAME" val="TitleSlide"/>
  <p:tag name="COLORSETGROUPCLASSNAME" val="ColorSetGroup3"/>
  <p:tag name="FONTSETGROUPCLASSNAME" val="FontSetGroup1"/>
  <p:tag name="SHAPECLASSNAME" val="TitleOnTitleSlides"/>
  <p:tag name="SHAPECLASSPROTECTIONTYPE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ue1;LogoRightColor;-2;-2;-1;-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RBNA_Ply_AE"/>
  <p:tag name="ML_2" val="Bosch2.mcr"/>
  <p:tag name="ML_LAYOUT_RESOURCE" val="BOSCH2_16_9.mcr"/>
  <p:tag name="FIELD.CHAPTER.CONTENT" val="Header of section"/>
  <p:tag name="FIELD.CHAPTER.VALUE" val="Header of section"/>
  <p:tag name="FIELD.DPT.CONTENT" val="AE-EB/SAM-NA"/>
  <p:tag name="FIELD.DPT.VALUE" val="AE-EB/SAM-NA | "/>
  <p:tag name="FIELDS.INITIALIZED" val="1"/>
  <p:tag name="SHAPESETGROUPCLASSNAME" val="ShapeSetGroup1"/>
  <p:tag name="SHAPESETCLASSNAME" val="Object"/>
  <p:tag name="COLORSETGROUPCLASSNAME" val="ColorSetGroup4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3_SHAPECLASSPROTECTIONTYPE" val="31"/>
  <p:tag name="RECTANGLE 4_SHAPECLASSPROTECTIONTYPE" val="3"/>
  <p:tag name="RECTANGLE 5_SHAPECLASSPROTECTIONTYPE" val="63"/>
  <p:tag name="RECTANGLE 6_SHAPECLASSPROTECTIONTYPE" val="63"/>
  <p:tag name="RECTANGLE 7_SHAPECLASSPROTECTIONTYPE" val="63"/>
  <p:tag name="CONTENT PLACEHOLDER 2_SHAPECLASSPROTECTIONTYPE" val="0"/>
  <p:tag name="TEXTBOX 8_SHAPECLASSPROTECTIONTYPE" val="25"/>
  <p:tag name="TITLE 1_SHAPECLASSPROTECTIONTYPE" val="9"/>
  <p:tag name="CONTENT PLACEHOLDER 40_SHAPECLASSPROTECTIONTYPE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COLORSETCLASSNAME" val="ColorSet1"/>
  <p:tag name="SCRIPT" val="1"/>
  <p:tag name="FIELDS" val="CHAPTER;"/>
  <p:tag name="MLI" val="1"/>
  <p:tag name="SHAPESETGROUPCLASSNAME" val="ShapeSetGroup1"/>
  <p:tag name="SHAPESETCLASSNAME" val="Object"/>
  <p:tag name="COLORSETGROUPCLASSNAME" val="ColorSetGroup4"/>
  <p:tag name="FONTSETGROUPCLASSNAME" val="FontSetGroup1"/>
  <p:tag name="SHAPECLASSNAME" val="Chapterbox"/>
  <p:tag name="SHAPECLASSPROTECTIONTYPE" val="25"/>
  <p:tag name="COLORS" val="-2;-2;-2;-2;-1;-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Object"/>
  <p:tag name="COLORSETGROUPCLASSNAME" val="ColorSetGroup4"/>
  <p:tag name="FONTSETGROUPCLASSNAME" val="FontSetGroup1"/>
  <p:tag name="SHAPECLASSNAME" val="Attachment"/>
  <p:tag name="SHAPECLASSPROTECTIONTYPE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Object"/>
  <p:tag name="COLORSETGROUPCLASSNAME" val="ColorSetGroup4"/>
  <p:tag name="FONTSETGROUPCLASSNAME" val="FontSetGroup1"/>
  <p:tag name="SHAPECLASSNAME" val="tNavbar"/>
  <p:tag name="SHAPECLASSPROTECTIONTYPE" val="3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Header of section"/>
  <p:tag name="FIELD.CHAPTER.VALUE" val="Header of section"/>
  <p:tag name="FIELD.DPT.CONTENT" val="AE-EB/SAM-NA"/>
  <p:tag name="FIELD.DPT.VALUE" val="AE-EB/SAM-NA | "/>
  <p:tag name="FIELDS.INITIALIZED" val="1"/>
  <p:tag name="ML_1" val="RBNA_Ply_AE"/>
  <p:tag name="ML_2" val="Bosch2.mcr"/>
  <p:tag name="ML_LAYOUT_RESOURCE" val="BOSCH2_16_9.mcr"/>
  <p:tag name="SHAPESETGROUPCLASSNAME" val="ShapeSetGroup1"/>
  <p:tag name="SHAPESETCLASSNAME" val="ChapterTitle"/>
  <p:tag name="COLORSETGROUPCLASSNAME" val="ColorSetGroup4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PICTURE 3_SHAPECLASSPROTECTIONTYPE" val="15"/>
  <p:tag name="PICTURE 4_SHAPECLASSPROTECTIONTYPE" val="15"/>
  <p:tag name="TITLE 1_SHAPECLASSPROTECTIONTYPE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1;-1;-1;-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1;-1;-1;-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ue1;LogoRightColor;-2;-2;-1;-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RBNA_Ply_AE"/>
  <p:tag name="ML_2" val="Bosch2.mcr"/>
  <p:tag name="ML_LAYOUT_RESOURCE" val="BOSCH2_16_9.mcr"/>
  <p:tag name="FIELD.CHAPTER.CONTENT" val="Header of section"/>
  <p:tag name="FIELD.CHAPTER.VALUE" val="Header of section"/>
  <p:tag name="FIELD.DPT.CONTENT" val="AE-EB/SAM-NA"/>
  <p:tag name="FIELD.DPT.VALUE" val="AE-EB/SAM-NA | "/>
  <p:tag name="FIELDS.INITIALIZED" val="1"/>
  <p:tag name="SHAPESETGROUPCLASSNAME" val="ShapeSetGroup1"/>
  <p:tag name="SHAPESETCLASSNAME" val="Object"/>
  <p:tag name="COLORSETGROUPCLASSNAME" val="ColorSetGroup4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3_SHAPECLASSPROTECTIONTYPE" val="31"/>
  <p:tag name="RECTANGLE 4_SHAPECLASSPROTECTIONTYPE" val="3"/>
  <p:tag name="RECTANGLE 5_SHAPECLASSPROTECTIONTYPE" val="63"/>
  <p:tag name="RECTANGLE 6_SHAPECLASSPROTECTIONTYPE" val="63"/>
  <p:tag name="RECTANGLE 7_SHAPECLASSPROTECTIONTYPE" val="63"/>
  <p:tag name="CONTENT PLACEHOLDER 2_SHAPECLASSPROTECTIONTYPE" val="0"/>
  <p:tag name="TEXTBOX 8_SHAPECLASSPROTECTIONTYPE" val="25"/>
  <p:tag name="TITLE 1_SHAPECLASSPROTECTIONTYPE" val="9"/>
  <p:tag name="CONTENT PLACEHOLDER 40_SHAPECLASSPROTECTIONTYPE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COLORSETCLASSNAME" val="ColorSet1"/>
  <p:tag name="SCRIPT" val="1"/>
  <p:tag name="FIELDS" val="CHAPTER;"/>
  <p:tag name="MLI" val="1"/>
  <p:tag name="SHAPESETGROUPCLASSNAME" val="ShapeSetGroup1"/>
  <p:tag name="SHAPESETCLASSNAME" val="Object"/>
  <p:tag name="COLORSETGROUPCLASSNAME" val="ColorSetGroup4"/>
  <p:tag name="FONTSETGROUPCLASSNAME" val="FontSetGroup1"/>
  <p:tag name="SHAPECLASSNAME" val="Chapterbox"/>
  <p:tag name="SHAPECLASSPROTECTIONTYPE" val="25"/>
  <p:tag name="COLORS" val="-2;-2;-2;-2;-1;-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Object"/>
  <p:tag name="COLORSETGROUPCLASSNAME" val="ColorSetGroup4"/>
  <p:tag name="FONTSETGROUPCLASSNAME" val="FontSetGroup1"/>
  <p:tag name="SHAPECLASSNAME" val="Attachment"/>
  <p:tag name="SHAPECLASSPROTECTIONTYPE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Object"/>
  <p:tag name="COLORSETGROUPCLASSNAME" val="ColorSetGroup4"/>
  <p:tag name="FONTSETGROUPCLASSNAME" val="FontSetGroup1"/>
  <p:tag name="SHAPECLASSNAME" val="tNavbar"/>
  <p:tag name="SHAPECLASSPROTECTIONTYPE" val="3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ue1;LogoRightColor;-2;-2;-1;-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RBNA_Ply_AE"/>
  <p:tag name="ML_2" val="Bosch2.mcr"/>
  <p:tag name="ML_LAYOUT_RESOURCE" val="BOSCH2_16_9.mcr"/>
  <p:tag name="FIELD.CHAPTER.CONTENT" val="Header of section"/>
  <p:tag name="FIELD.CHAPTER.VALUE" val="Header of section"/>
  <p:tag name="FIELD.DPT.CONTENT" val="AE-EB/SAM-NA"/>
  <p:tag name="FIELD.DPT.VALUE" val="AE-EB/SAM-NA | "/>
  <p:tag name="FIELDS.INITIALIZED" val="1"/>
  <p:tag name="SHAPESETGROUPCLASSNAME" val="ShapeSetGroup1"/>
  <p:tag name="SHAPESETCLASSNAME" val="Object"/>
  <p:tag name="COLORSETGROUPCLASSNAME" val="ColorSetGroup4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3_SHAPECLASSPROTECTIONTYPE" val="31"/>
  <p:tag name="RECTANGLE 4_SHAPECLASSPROTECTIONTYPE" val="3"/>
  <p:tag name="RECTANGLE 5_SHAPECLASSPROTECTIONTYPE" val="63"/>
  <p:tag name="RECTANGLE 6_SHAPECLASSPROTECTIONTYPE" val="63"/>
  <p:tag name="RECTANGLE 7_SHAPECLASSPROTECTIONTYPE" val="63"/>
  <p:tag name="CONTENT PLACEHOLDER 2_SHAPECLASSPROTECTIONTYPE" val="0"/>
  <p:tag name="TEXTBOX 8_SHAPECLASSPROTECTIONTYPE" val="25"/>
  <p:tag name="TITLE 1_SHAPECLASSPROTECTIONTYPE" val="9"/>
  <p:tag name="CONTENT PLACEHOLDER 40_SHAPECLASSPROTECTIONTYPE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COLORSETCLASSNAME" val="ColorSet1"/>
  <p:tag name="SCRIPT" val="1"/>
  <p:tag name="FIELDS" val="CHAPTER;"/>
  <p:tag name="MLI" val="1"/>
  <p:tag name="SHAPESETGROUPCLASSNAME" val="ShapeSetGroup1"/>
  <p:tag name="SHAPESETCLASSNAME" val="Object"/>
  <p:tag name="COLORSETGROUPCLASSNAME" val="ColorSetGroup4"/>
  <p:tag name="FONTSETGROUPCLASSNAME" val="FontSetGroup1"/>
  <p:tag name="SHAPECLASSNAME" val="Chapterbox"/>
  <p:tag name="SHAPECLASSPROTECTIONTYPE" val="25"/>
  <p:tag name="COLORS" val="-2;-2;-2;-2;-1;-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Object"/>
  <p:tag name="COLORSETGROUPCLASSNAME" val="ColorSetGroup4"/>
  <p:tag name="FONTSETGROUPCLASSNAME" val="FontSetGroup1"/>
  <p:tag name="SHAPECLASSNAME" val="Attachment"/>
  <p:tag name="SHAPECLASSPROTECTIONTYPE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Object"/>
  <p:tag name="COLORSETGROUPCLASSNAME" val="ColorSetGroup4"/>
  <p:tag name="FONTSETGROUPCLASSNAME" val="FontSetGroup1"/>
  <p:tag name="SHAPECLASSNAME" val="tNavbar"/>
  <p:tag name="SHAPECLASSPROTECTIONTYPE" val="3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ue1;LogoRightColor;-2;-2;-1;-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5"/>
  <p:tag name="FONTSETCLASSNAME" val="FontSet1"/>
  <p:tag name="COLORSETCLASSNAME" val="ColorSet1"/>
  <p:tag name="MLI" val="1"/>
  <p:tag name="SHAPESETGROUPCLASSNAME" val="ShapeSetGroup1"/>
  <p:tag name="SHAPESETCLASSNAME" val="ChapterTitle"/>
  <p:tag name="COLORSETGROUPCLASSNAME" val="ColorSetGroup4"/>
  <p:tag name="FONTSETGROUPCLASSNAME" val="FontSetGroup1"/>
  <p:tag name="SHAPECLASSNAME" val="TextOnChapterSlide"/>
  <p:tag name="SHAPECLASSPROTECTIONTYPE" val="3"/>
  <p:tag name="COLORS" val="-2;-2;-2;-2;-1;-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ChapterTitle"/>
  <p:tag name="COLORSETGROUPCLASSNAME" val="ColorSetGroup4"/>
  <p:tag name="FONTSETGROUPCLASSNAME" val="FontSetGroup1"/>
  <p:tag name="SHAPECLASSFILE" val="BoschLogo2016.emf"/>
  <p:tag name="MLI" val="1"/>
  <p:tag name="SHAPECLASSNAME" val="LogoOnSlides"/>
  <p:tag name="SHAPECLASSPROTECTIONTYP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ChapterTitle"/>
  <p:tag name="COLORSETGROUPCLASSNAME" val="ColorSetGroup4"/>
  <p:tag name="FONTSETGROUPCLASSNAME" val="FontSetGroup1"/>
  <p:tag name="SHAPECLASSFILE" val="Bosch-Symbol-Logotype-Supergraphic.png"/>
  <p:tag name="MLI" val="1"/>
  <p:tag name="SHAPECLASSNAME" val="ColorBarOnTitleSlides"/>
  <p:tag name="SHAPECLASSPROTECTIONTYP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5"/>
  <p:tag name="FONTSETCLASSNAME" val="FontSet1"/>
  <p:tag name="COLORSETCLASSNAME" val="ColorSet1"/>
  <p:tag name="MLI" val="1"/>
  <p:tag name="SHAPESETGROUPCLASSNAME" val="ShapeSetGroup1"/>
  <p:tag name="SHAPESETCLASSNAME" val="ChapterTitle"/>
  <p:tag name="COLORSETGROUPCLASSNAME" val="ColorSetGroup4"/>
  <p:tag name="FONTSETGROUPCLASSNAME" val="FontSetGroup1"/>
  <p:tag name="SHAPECLASSNAME" val="TextOnChapterSlide"/>
  <p:tag name="SHAPECLASSPROTECTIONTYPE" val="3"/>
  <p:tag name="COLORS" val="-2;-2;-2;-2;-1;-2"/>
</p:tagLst>
</file>

<file path=ppt/theme/theme1.xml><?xml version="1.0" encoding="utf-8"?>
<a:theme xmlns:a="http://schemas.openxmlformats.org/drawingml/2006/main" name="Bosch">
  <a:themeElements>
    <a:clrScheme name="Custom 1">
      <a:dk1>
        <a:sysClr val="windowText" lastClr="000000"/>
      </a:dk1>
      <a:lt1>
        <a:sysClr val="window" lastClr="FFFFFF"/>
      </a:lt1>
      <a:dk2>
        <a:srgbClr val="424C58"/>
      </a:dk2>
      <a:lt2>
        <a:srgbClr val="B2B3B5"/>
      </a:lt2>
      <a:accent1>
        <a:srgbClr val="A80163"/>
      </a:accent1>
      <a:accent2>
        <a:srgbClr val="3F136C"/>
      </a:accent2>
      <a:accent3>
        <a:srgbClr val="08427E"/>
      </a:accent3>
      <a:accent4>
        <a:srgbClr val="0E78C5"/>
      </a:accent4>
      <a:accent5>
        <a:srgbClr val="1399A0"/>
      </a:accent5>
      <a:accent6>
        <a:srgbClr val="67B419"/>
      </a:accent6>
      <a:hlink>
        <a:srgbClr val="738CB4"/>
      </a:hlink>
      <a:folHlink>
        <a:srgbClr val="B0BBD0"/>
      </a:folHlink>
    </a:clrScheme>
    <a:fontScheme name="Custom 1">
      <a:majorFont>
        <a:latin typeface="Bosch Office Sans"/>
        <a:ea typeface=""/>
        <a:cs typeface=""/>
      </a:majorFont>
      <a:minorFont>
        <a:latin typeface="Bosch Offic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 cap="flat" cmpd="sng" algn="ctr">
          <a:solidFill>
            <a:srgbClr val="3F136C"/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Bosch Office Sans"/>
            <a:ea typeface="+mn-ea"/>
            <a:cs typeface="+mn-cs"/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marR="0" defTabSz="914400" eaLnBrk="1" fontAlgn="auto" latinLnBrk="0" hangingPunct="1">
          <a:lnSpc>
            <a:spcPct val="107000"/>
          </a:lnSpc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err="1" smtClean="0">
            <a:ln>
              <a:noFill/>
            </a:ln>
            <a:solidFill>
              <a:srgbClr val="000000"/>
            </a:solidFill>
            <a:effectLst/>
            <a:uLnTx/>
            <a:uFillTx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DefaultBosch2016.potx" id="{E6E424A2-CDFE-4FF3-B632-69E2B49B4471}" vid="{8DB00A46-DBD2-41A3-9952-545226F8B3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1005</Words>
  <Application>Microsoft Macintosh PowerPoint</Application>
  <PresentationFormat>Custom</PresentationFormat>
  <Paragraphs>110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Bosch</vt:lpstr>
      <vt:lpstr>eBikes:</vt:lpstr>
      <vt:lpstr>From 2006 to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 the brink of a boom…</vt:lpstr>
      <vt:lpstr>PowerPoint Presentation</vt:lpstr>
      <vt:lpstr>PowerPoint Presentation</vt:lpstr>
      <vt:lpstr>PowerPoint Presentation</vt:lpstr>
    </vt:vector>
  </TitlesOfParts>
  <Company>BOSCH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Bendahmane Omayma (RBMR/GM)</dc:creator>
  <cp:lastModifiedBy>Admin</cp:lastModifiedBy>
  <cp:revision>55</cp:revision>
  <cp:lastPrinted>2018-12-05T20:44:22Z</cp:lastPrinted>
  <dcterms:created xsi:type="dcterms:W3CDTF">2018-11-19T15:07:43Z</dcterms:created>
  <dcterms:modified xsi:type="dcterms:W3CDTF">2018-12-05T21:02:01Z</dcterms:modified>
</cp:coreProperties>
</file>